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0" r:id="rId5"/>
    <p:sldId id="261" r:id="rId6"/>
    <p:sldId id="262" r:id="rId7"/>
    <p:sldId id="263" r:id="rId8"/>
    <p:sldId id="270" r:id="rId9"/>
    <p:sldId id="264" r:id="rId10"/>
    <p:sldId id="265" r:id="rId11"/>
    <p:sldId id="266" r:id="rId12"/>
    <p:sldId id="267" r:id="rId13"/>
    <p:sldId id="271" r:id="rId14"/>
    <p:sldId id="268" r:id="rId15"/>
    <p:sldId id="259" r:id="rId16"/>
    <p:sldId id="269" r:id="rId17"/>
  </p:sldIdLst>
  <p:sldSz cx="18288000" cy="10287000"/>
  <p:notesSz cx="6858000" cy="9144000"/>
  <p:embeddedFontLst>
    <p:embeddedFont>
      <p:font typeface="Centaur" panose="02030504050205020304" pitchFamily="18" charset="0"/>
      <p:regular r:id="rId19"/>
    </p:embeddedFont>
    <p:embeddedFont>
      <p:font typeface="Codec Pro ExtraBold" panose="020B0604020202020204" charset="0"/>
      <p:regular r:id="rId20"/>
    </p:embeddedFont>
    <p:embeddedFont>
      <p:font typeface="Eras Bold ITC" panose="020B0907030504020204" pitchFamily="34" charset="0"/>
      <p:regular r:id="rId21"/>
    </p:embeddedFont>
    <p:embeddedFont>
      <p:font typeface="Impact" panose="020B0806030902050204" pitchFamily="34" charset="0"/>
      <p:regular r:id="rId22"/>
    </p:embeddedFont>
    <p:embeddedFont>
      <p:font typeface="Montserrat Light" panose="00000400000000000000" pitchFamily="2" charset="0"/>
      <p:regular r:id="rId23"/>
      <p:italic r:id="rId24"/>
    </p:embeddedFont>
    <p:embeddedFont>
      <p:font typeface="Open Sauce" panose="020B0604020202020204" charset="0"/>
      <p:regular r:id="rId25"/>
    </p:embeddedFont>
    <p:embeddedFont>
      <p:font typeface="Open Sauce Bold" panose="020B0604020202020204" charset="0"/>
      <p:regular r:id="rId26"/>
    </p:embeddedFont>
    <p:embeddedFont>
      <p:font typeface="Open Sauce Italics" panose="020B0604020202020204" charset="0"/>
      <p:regular r:id="rId27"/>
    </p:embeddedFont>
    <p:embeddedFont>
      <p:font typeface="Paalalabas Wide" panose="020B0604020202020204" charset="0"/>
      <p:regular r:id="rId28"/>
    </p:embeddedFont>
    <p:embeddedFont>
      <p:font typeface="Rockwell" panose="02060603020205020403" pitchFamily="18" charset="0"/>
      <p:regular r:id="rId29"/>
      <p:bold r:id="rId30"/>
      <p:italic r:id="rId31"/>
      <p:boldItalic r:id="rId32"/>
    </p:embeddedFont>
    <p:embeddedFont>
      <p:font typeface="Tw Cen MT" panose="020B0602020104020603"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F73CE-3004-4351-9101-ED22FD7B5157}"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6A5FA-C1B3-4229-8859-38838834106A}" type="slidenum">
              <a:rPr lang="en-US" smtClean="0"/>
              <a:t>‹#›</a:t>
            </a:fld>
            <a:endParaRPr lang="en-US"/>
          </a:p>
        </p:txBody>
      </p:sp>
    </p:spTree>
    <p:extLst>
      <p:ext uri="{BB962C8B-B14F-4D97-AF65-F5344CB8AC3E}">
        <p14:creationId xmlns:p14="http://schemas.microsoft.com/office/powerpoint/2010/main" val="2651545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46A5FA-C1B3-4229-8859-38838834106A}" type="slidenum">
              <a:rPr lang="en-US" smtClean="0"/>
              <a:t>1</a:t>
            </a:fld>
            <a:endParaRPr lang="en-US"/>
          </a:p>
        </p:txBody>
      </p:sp>
    </p:spTree>
    <p:extLst>
      <p:ext uri="{BB962C8B-B14F-4D97-AF65-F5344CB8AC3E}">
        <p14:creationId xmlns:p14="http://schemas.microsoft.com/office/powerpoint/2010/main" val="706691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svg"/><Relationship Id="rId7" Type="http://schemas.openxmlformats.org/officeDocument/2006/relationships/image" Target="../media/image5.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10" Type="http://schemas.openxmlformats.org/officeDocument/2006/relationships/image" Target="../media/image45.jpg"/><Relationship Id="rId4" Type="http://schemas.openxmlformats.org/officeDocument/2006/relationships/image" Target="../media/image1.png"/><Relationship Id="rId9"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1776329" y="580047"/>
            <a:ext cx="5482971" cy="902337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5"/>
            <a:stretch>
              <a:fillRect l="-4822" r="-4822"/>
            </a:stretch>
          </a:blipFill>
        </p:spPr>
        <p:txBody>
          <a:bodyPr/>
          <a:lstStyle/>
          <a:p>
            <a:endParaRPr lang="en-US"/>
          </a:p>
        </p:txBody>
      </p:sp>
      <p:grpSp>
        <p:nvGrpSpPr>
          <p:cNvPr id="7" name="Group 7"/>
          <p:cNvGrpSpPr/>
          <p:nvPr/>
        </p:nvGrpSpPr>
        <p:grpSpPr>
          <a:xfrm>
            <a:off x="-1543050" y="-558218"/>
            <a:ext cx="3086100" cy="11299900"/>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227773" y="4163622"/>
            <a:ext cx="110236" cy="281899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a:p>
          </p:txBody>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752928" y="3126896"/>
            <a:ext cx="3405310" cy="3485131"/>
          </a:xfrm>
          <a:prstGeom prst="rect">
            <a:avLst/>
          </a:prstGeom>
        </p:spPr>
        <p:txBody>
          <a:bodyPr lIns="56055" tIns="56055" rIns="56055" bIns="56055" rtlCol="0" anchor="ctr"/>
          <a:lstStyle/>
          <a:p>
            <a:pPr algn="ctr">
              <a:lnSpc>
                <a:spcPts val="3120"/>
              </a:lnSpc>
            </a:pPr>
            <a:r>
              <a:rPr lang="en-US" sz="2400">
                <a:solidFill>
                  <a:srgbClr val="FFFFFF"/>
                </a:solidFill>
                <a:latin typeface="Montserrat Light"/>
              </a:rPr>
              <a:t>Talent Tank</a:t>
            </a:r>
          </a:p>
        </p:txBody>
      </p:sp>
      <p:sp>
        <p:nvSpPr>
          <p:cNvPr id="16" name="Freeform 16"/>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1776329" y="580047"/>
            <a:ext cx="5482971" cy="902337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8"/>
            <a:stretch>
              <a:fillRect t="-17515" b="-17515"/>
            </a:stretch>
          </a:blipFill>
        </p:spPr>
        <p:txBody>
          <a:bodyPr/>
          <a:lstStyle/>
          <a:p>
            <a:endParaRPr lang="en-US"/>
          </a:p>
        </p:txBody>
      </p:sp>
      <p:sp>
        <p:nvSpPr>
          <p:cNvPr id="18" name="TextBox 18"/>
          <p:cNvSpPr txBox="1"/>
          <p:nvPr/>
        </p:nvSpPr>
        <p:spPr>
          <a:xfrm>
            <a:off x="1752928" y="4069570"/>
            <a:ext cx="10756200" cy="3091359"/>
          </a:xfrm>
          <a:prstGeom prst="rect">
            <a:avLst/>
          </a:prstGeom>
        </p:spPr>
        <p:txBody>
          <a:bodyPr lIns="0" tIns="0" rIns="0" bIns="0" rtlCol="0" anchor="t">
            <a:spAutoFit/>
          </a:bodyPr>
          <a:lstStyle/>
          <a:p>
            <a:pPr>
              <a:lnSpc>
                <a:spcPts val="11813"/>
              </a:lnSpc>
            </a:pPr>
            <a:r>
              <a:rPr lang="en-US" sz="14800" dirty="0">
                <a:solidFill>
                  <a:srgbClr val="1C5739"/>
                </a:solidFill>
                <a:latin typeface="Rockwell" panose="02060603020205020403" pitchFamily="18" charset="0"/>
              </a:rPr>
              <a:t>GAIA’S TOUCH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929623"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3"/>
            <a:stretch>
              <a:fillRect l="-21034" t="-9911" r="-21034"/>
            </a:stretch>
          </a:blipFill>
        </p:spPr>
        <p:txBody>
          <a:bodyPr/>
          <a:lstStyle/>
          <a:p>
            <a:endParaRPr lang="en-US"/>
          </a:p>
        </p:txBody>
      </p:sp>
      <p:grpSp>
        <p:nvGrpSpPr>
          <p:cNvPr id="7" name="Group 7"/>
          <p:cNvGrpSpPr/>
          <p:nvPr/>
        </p:nvGrpSpPr>
        <p:grpSpPr>
          <a:xfrm>
            <a:off x="1929623" y="3442596"/>
            <a:ext cx="4473739" cy="636748"/>
            <a:chOff x="0" y="0"/>
            <a:chExt cx="1178269" cy="167703"/>
          </a:xfrm>
        </p:grpSpPr>
        <p:sp>
          <p:nvSpPr>
            <p:cNvPr id="8" name="Freeform 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endParaRPr lang="en-US" dirty="0"/>
            </a:p>
          </p:txBody>
        </p:sp>
        <p:sp>
          <p:nvSpPr>
            <p:cNvPr id="9" name="TextBox 9"/>
            <p:cNvSpPr txBox="1"/>
            <p:nvPr/>
          </p:nvSpPr>
          <p:spPr>
            <a:xfrm>
              <a:off x="0" y="-47625"/>
              <a:ext cx="812800" cy="860425"/>
            </a:xfrm>
            <a:prstGeom prst="rect">
              <a:avLst/>
            </a:prstGeom>
          </p:spPr>
          <p:txBody>
            <a:bodyPr lIns="50800" tIns="50800" rIns="50800" bIns="50800" rtlCol="0" anchor="ctr"/>
            <a:lstStyle/>
            <a:p>
              <a:pPr marL="0" lvl="0" indent="0" algn="ctr">
                <a:lnSpc>
                  <a:spcPts val="3424"/>
                </a:lnSpc>
                <a:spcBef>
                  <a:spcPct val="0"/>
                </a:spcBef>
              </a:pPr>
              <a:r>
                <a:rPr lang="en-US" sz="2481" spc="24">
                  <a:solidFill>
                    <a:srgbClr val="FFFFFF"/>
                  </a:solidFill>
                  <a:latin typeface="Open Sauce Italics"/>
                </a:rPr>
                <a:t>Youngsters</a:t>
              </a:r>
            </a:p>
          </p:txBody>
        </p:sp>
      </p:grpSp>
      <p:grpSp>
        <p:nvGrpSpPr>
          <p:cNvPr id="10" name="Group 10"/>
          <p:cNvGrpSpPr/>
          <p:nvPr/>
        </p:nvGrpSpPr>
        <p:grpSpPr>
          <a:xfrm>
            <a:off x="1929623" y="7902043"/>
            <a:ext cx="4473739" cy="1470580"/>
            <a:chOff x="0" y="0"/>
            <a:chExt cx="1178269" cy="387314"/>
          </a:xfrm>
        </p:grpSpPr>
        <p:sp>
          <p:nvSpPr>
            <p:cNvPr id="11" name="Freeform 11"/>
            <p:cNvSpPr/>
            <p:nvPr/>
          </p:nvSpPr>
          <p:spPr>
            <a:xfrm>
              <a:off x="0" y="0"/>
              <a:ext cx="1178269" cy="357204"/>
            </a:xfrm>
            <a:custGeom>
              <a:avLst/>
              <a:gdLst/>
              <a:ahLst/>
              <a:cxnLst/>
              <a:rect l="l" t="t" r="r" b="b"/>
              <a:pathLst>
                <a:path w="1178269" h="357204">
                  <a:moveTo>
                    <a:pt x="0" y="0"/>
                  </a:moveTo>
                  <a:lnTo>
                    <a:pt x="1178269" y="0"/>
                  </a:lnTo>
                  <a:lnTo>
                    <a:pt x="1178269" y="357204"/>
                  </a:lnTo>
                  <a:lnTo>
                    <a:pt x="0" y="357204"/>
                  </a:lnTo>
                  <a:close/>
                </a:path>
              </a:pathLst>
            </a:custGeom>
            <a:solidFill>
              <a:srgbClr val="397D5A"/>
            </a:solidFill>
          </p:spPr>
          <p:txBody>
            <a:bodyPr/>
            <a:lstStyle/>
            <a:p>
              <a:endParaRPr lang="en-US"/>
            </a:p>
          </p:txBody>
        </p:sp>
        <p:sp>
          <p:nvSpPr>
            <p:cNvPr id="12" name="TextBox 12"/>
            <p:cNvSpPr txBox="1"/>
            <p:nvPr/>
          </p:nvSpPr>
          <p:spPr>
            <a:xfrm>
              <a:off x="0" y="14542"/>
              <a:ext cx="1177712" cy="372772"/>
            </a:xfrm>
            <a:prstGeom prst="rect">
              <a:avLst/>
            </a:prstGeom>
          </p:spPr>
          <p:txBody>
            <a:bodyPr lIns="114300" tIns="114300" rIns="114300" bIns="114300" rtlCol="0" anchor="t"/>
            <a:lstStyle/>
            <a:p>
              <a:pPr marL="0" lvl="0" indent="0" algn="ctr">
                <a:lnSpc>
                  <a:spcPts val="2345"/>
                </a:lnSpc>
                <a:spcBef>
                  <a:spcPct val="0"/>
                </a:spcBef>
              </a:pPr>
              <a:r>
                <a:rPr lang="en-US" sz="1699" spc="16" dirty="0">
                  <a:solidFill>
                    <a:srgbClr val="FFFFFF"/>
                  </a:solidFill>
                  <a:latin typeface="Open Sauce Italics"/>
                </a:rPr>
                <a:t>Children in schools and colleges can use this app to register for local drives or donate their old clothes or stationary</a:t>
              </a:r>
            </a:p>
          </p:txBody>
        </p:sp>
      </p:grpSp>
      <p:sp>
        <p:nvSpPr>
          <p:cNvPr id="13" name="Freeform 13"/>
          <p:cNvSpPr/>
          <p:nvPr/>
        </p:nvSpPr>
        <p:spPr>
          <a:xfrm>
            <a:off x="6906074"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4"/>
            <a:stretch>
              <a:fillRect l="-14628" r="-14628"/>
            </a:stretch>
          </a:blipFill>
        </p:spPr>
        <p:txBody>
          <a:bodyPr/>
          <a:lstStyle/>
          <a:p>
            <a:endParaRPr lang="en-US"/>
          </a:p>
        </p:txBody>
      </p:sp>
      <p:grpSp>
        <p:nvGrpSpPr>
          <p:cNvPr id="14" name="Group 14"/>
          <p:cNvGrpSpPr/>
          <p:nvPr/>
        </p:nvGrpSpPr>
        <p:grpSpPr>
          <a:xfrm>
            <a:off x="6906074" y="3261770"/>
            <a:ext cx="4473739" cy="942317"/>
            <a:chOff x="0" y="-47625"/>
            <a:chExt cx="1178269" cy="248182"/>
          </a:xfrm>
        </p:grpSpPr>
        <p:sp>
          <p:nvSpPr>
            <p:cNvPr id="15" name="Freeform 15"/>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endParaRPr lang="en-US"/>
            </a:p>
          </p:txBody>
        </p:sp>
        <p:sp>
          <p:nvSpPr>
            <p:cNvPr id="16" name="TextBox 16"/>
            <p:cNvSpPr txBox="1"/>
            <p:nvPr/>
          </p:nvSpPr>
          <p:spPr>
            <a:xfrm>
              <a:off x="0" y="-47625"/>
              <a:ext cx="1178269" cy="248182"/>
            </a:xfrm>
            <a:prstGeom prst="rect">
              <a:avLst/>
            </a:prstGeom>
          </p:spPr>
          <p:txBody>
            <a:bodyPr lIns="50800" tIns="50800" rIns="50800" bIns="50800" rtlCol="0" anchor="ctr"/>
            <a:lstStyle/>
            <a:p>
              <a:pPr marL="0" lvl="0" indent="0" algn="ctr">
                <a:lnSpc>
                  <a:spcPts val="3424"/>
                </a:lnSpc>
                <a:spcBef>
                  <a:spcPct val="0"/>
                </a:spcBef>
              </a:pPr>
              <a:r>
                <a:rPr lang="en-US" sz="2481" spc="24" dirty="0">
                  <a:solidFill>
                    <a:srgbClr val="FFFFFF"/>
                  </a:solidFill>
                  <a:latin typeface="Open Sauce Italics"/>
                </a:rPr>
                <a:t>Working Adults</a:t>
              </a:r>
            </a:p>
          </p:txBody>
        </p:sp>
      </p:grpSp>
      <p:grpSp>
        <p:nvGrpSpPr>
          <p:cNvPr id="17" name="Group 17"/>
          <p:cNvGrpSpPr/>
          <p:nvPr/>
        </p:nvGrpSpPr>
        <p:grpSpPr>
          <a:xfrm>
            <a:off x="6906074" y="7793547"/>
            <a:ext cx="4473739" cy="3194597"/>
            <a:chOff x="0" y="-28575"/>
            <a:chExt cx="1178269" cy="841375"/>
          </a:xfrm>
        </p:grpSpPr>
        <p:sp>
          <p:nvSpPr>
            <p:cNvPr id="18" name="Freeform 18"/>
            <p:cNvSpPr/>
            <p:nvPr/>
          </p:nvSpPr>
          <p:spPr>
            <a:xfrm>
              <a:off x="0" y="0"/>
              <a:ext cx="1178269" cy="361174"/>
            </a:xfrm>
            <a:custGeom>
              <a:avLst/>
              <a:gdLst/>
              <a:ahLst/>
              <a:cxnLst/>
              <a:rect l="l" t="t" r="r" b="b"/>
              <a:pathLst>
                <a:path w="1178269" h="361174">
                  <a:moveTo>
                    <a:pt x="0" y="0"/>
                  </a:moveTo>
                  <a:lnTo>
                    <a:pt x="1178269" y="0"/>
                  </a:lnTo>
                  <a:lnTo>
                    <a:pt x="1178269" y="361174"/>
                  </a:lnTo>
                  <a:lnTo>
                    <a:pt x="0" y="361174"/>
                  </a:lnTo>
                  <a:close/>
                </a:path>
              </a:pathLst>
            </a:custGeom>
            <a:solidFill>
              <a:srgbClr val="397D5A"/>
            </a:solidFill>
          </p:spPr>
          <p:txBody>
            <a:bodyPr/>
            <a:lstStyle/>
            <a:p>
              <a:endParaRPr lang="en-US"/>
            </a:p>
          </p:txBody>
        </p:sp>
        <p:sp>
          <p:nvSpPr>
            <p:cNvPr id="19" name="TextBox 19"/>
            <p:cNvSpPr txBox="1"/>
            <p:nvPr/>
          </p:nvSpPr>
          <p:spPr>
            <a:xfrm>
              <a:off x="0" y="-28575"/>
              <a:ext cx="1131280" cy="841375"/>
            </a:xfrm>
            <a:prstGeom prst="rect">
              <a:avLst/>
            </a:prstGeom>
          </p:spPr>
          <p:txBody>
            <a:bodyPr lIns="114300" tIns="114300" rIns="114300" bIns="114300" rtlCol="0" anchor="t"/>
            <a:lstStyle/>
            <a:p>
              <a:pPr marL="0" lvl="0" indent="0" algn="ctr">
                <a:lnSpc>
                  <a:spcPts val="2345"/>
                </a:lnSpc>
                <a:spcBef>
                  <a:spcPct val="0"/>
                </a:spcBef>
              </a:pPr>
              <a:r>
                <a:rPr lang="en-US" sz="1699" spc="16" dirty="0">
                  <a:solidFill>
                    <a:srgbClr val="FFFFFF"/>
                  </a:solidFill>
                  <a:latin typeface="Open Sauce Italics"/>
                </a:rPr>
                <a:t>Adults who are busy with their work/offices and are not able to get free time to help others can use this app to donate or crowdfund NGOs</a:t>
              </a:r>
            </a:p>
          </p:txBody>
        </p:sp>
      </p:grpSp>
      <p:sp>
        <p:nvSpPr>
          <p:cNvPr id="20" name="Freeform 20"/>
          <p:cNvSpPr/>
          <p:nvPr/>
        </p:nvSpPr>
        <p:spPr>
          <a:xfrm>
            <a:off x="11884638" y="3875422"/>
            <a:ext cx="4473739" cy="3852699"/>
          </a:xfrm>
          <a:custGeom>
            <a:avLst/>
            <a:gdLst/>
            <a:ahLst/>
            <a:cxnLst/>
            <a:rect l="l" t="t" r="r" b="b"/>
            <a:pathLst>
              <a:path w="4473739" h="3852699">
                <a:moveTo>
                  <a:pt x="0" y="0"/>
                </a:moveTo>
                <a:lnTo>
                  <a:pt x="4473739" y="0"/>
                </a:lnTo>
                <a:lnTo>
                  <a:pt x="4473739" y="3852699"/>
                </a:lnTo>
                <a:lnTo>
                  <a:pt x="0" y="3852699"/>
                </a:lnTo>
                <a:lnTo>
                  <a:pt x="0" y="0"/>
                </a:lnTo>
                <a:close/>
              </a:path>
            </a:pathLst>
          </a:custGeom>
          <a:blipFill>
            <a:blip r:embed="rId5"/>
            <a:stretch>
              <a:fillRect t="-37144" b="-37144"/>
            </a:stretch>
          </a:blipFill>
        </p:spPr>
        <p:txBody>
          <a:bodyPr/>
          <a:lstStyle/>
          <a:p>
            <a:endParaRPr lang="en-US"/>
          </a:p>
        </p:txBody>
      </p:sp>
      <p:grpSp>
        <p:nvGrpSpPr>
          <p:cNvPr id="21" name="Group 21"/>
          <p:cNvGrpSpPr/>
          <p:nvPr/>
        </p:nvGrpSpPr>
        <p:grpSpPr>
          <a:xfrm>
            <a:off x="11884638" y="3442596"/>
            <a:ext cx="4473739" cy="928580"/>
            <a:chOff x="0" y="0"/>
            <a:chExt cx="1178269" cy="244564"/>
          </a:xfrm>
        </p:grpSpPr>
        <p:sp>
          <p:nvSpPr>
            <p:cNvPr id="22" name="Freeform 22"/>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C5739"/>
            </a:solidFill>
          </p:spPr>
          <p:txBody>
            <a:bodyPr/>
            <a:lstStyle/>
            <a:p>
              <a:endParaRPr lang="en-US"/>
            </a:p>
          </p:txBody>
        </p:sp>
        <p:sp>
          <p:nvSpPr>
            <p:cNvPr id="23" name="TextBox 23"/>
            <p:cNvSpPr txBox="1"/>
            <p:nvPr/>
          </p:nvSpPr>
          <p:spPr>
            <a:xfrm>
              <a:off x="152" y="19488"/>
              <a:ext cx="1144616" cy="225076"/>
            </a:xfrm>
            <a:prstGeom prst="rect">
              <a:avLst/>
            </a:prstGeom>
          </p:spPr>
          <p:txBody>
            <a:bodyPr lIns="50800" tIns="50800" rIns="50800" bIns="50800" rtlCol="0" anchor="t"/>
            <a:lstStyle/>
            <a:p>
              <a:pPr marL="0" lvl="0" indent="0" algn="ctr">
                <a:lnSpc>
                  <a:spcPts val="3424"/>
                </a:lnSpc>
                <a:spcBef>
                  <a:spcPct val="0"/>
                </a:spcBef>
              </a:pPr>
              <a:r>
                <a:rPr lang="en-US" sz="2481" spc="24" dirty="0">
                  <a:solidFill>
                    <a:srgbClr val="FFFFFF"/>
                  </a:solidFill>
                  <a:latin typeface="Open Sauce Italics"/>
                </a:rPr>
                <a:t>Senior Citizens</a:t>
              </a:r>
            </a:p>
          </p:txBody>
        </p:sp>
      </p:grpSp>
      <p:grpSp>
        <p:nvGrpSpPr>
          <p:cNvPr id="24" name="Group 24"/>
          <p:cNvGrpSpPr/>
          <p:nvPr/>
        </p:nvGrpSpPr>
        <p:grpSpPr>
          <a:xfrm>
            <a:off x="11884638" y="7793547"/>
            <a:ext cx="4473739" cy="3194597"/>
            <a:chOff x="0" y="-28575"/>
            <a:chExt cx="1178269" cy="841375"/>
          </a:xfrm>
        </p:grpSpPr>
        <p:sp>
          <p:nvSpPr>
            <p:cNvPr id="25" name="Freeform 25"/>
            <p:cNvSpPr/>
            <p:nvPr/>
          </p:nvSpPr>
          <p:spPr>
            <a:xfrm>
              <a:off x="0" y="0"/>
              <a:ext cx="1178269" cy="361174"/>
            </a:xfrm>
            <a:custGeom>
              <a:avLst/>
              <a:gdLst/>
              <a:ahLst/>
              <a:cxnLst/>
              <a:rect l="l" t="t" r="r" b="b"/>
              <a:pathLst>
                <a:path w="1178269" h="361174">
                  <a:moveTo>
                    <a:pt x="0" y="0"/>
                  </a:moveTo>
                  <a:lnTo>
                    <a:pt x="1178269" y="0"/>
                  </a:lnTo>
                  <a:lnTo>
                    <a:pt x="1178269" y="361174"/>
                  </a:lnTo>
                  <a:lnTo>
                    <a:pt x="0" y="361174"/>
                  </a:lnTo>
                  <a:close/>
                </a:path>
              </a:pathLst>
            </a:custGeom>
            <a:solidFill>
              <a:srgbClr val="397D5A"/>
            </a:solidFill>
          </p:spPr>
          <p:txBody>
            <a:bodyPr/>
            <a:lstStyle/>
            <a:p>
              <a:endParaRPr lang="en-US"/>
            </a:p>
          </p:txBody>
        </p:sp>
        <p:sp>
          <p:nvSpPr>
            <p:cNvPr id="26" name="TextBox 26"/>
            <p:cNvSpPr txBox="1"/>
            <p:nvPr/>
          </p:nvSpPr>
          <p:spPr>
            <a:xfrm>
              <a:off x="0" y="-28575"/>
              <a:ext cx="1178269" cy="841375"/>
            </a:xfrm>
            <a:prstGeom prst="rect">
              <a:avLst/>
            </a:prstGeom>
          </p:spPr>
          <p:txBody>
            <a:bodyPr lIns="114300" tIns="114300" rIns="114300" bIns="114300" rtlCol="0" anchor="t"/>
            <a:lstStyle/>
            <a:p>
              <a:pPr marL="0" lvl="0" indent="0" algn="ctr">
                <a:lnSpc>
                  <a:spcPts val="2345"/>
                </a:lnSpc>
                <a:spcBef>
                  <a:spcPct val="0"/>
                </a:spcBef>
              </a:pPr>
              <a:r>
                <a:rPr lang="en-US" sz="1699" spc="16" dirty="0">
                  <a:solidFill>
                    <a:srgbClr val="FFFFFF"/>
                  </a:solidFill>
                  <a:latin typeface="Open Sauce Italics"/>
                </a:rPr>
                <a:t>Many senior citizens after retirement want to give back to society they can use this easy to use app to register and volunteer for different NGOs</a:t>
              </a:r>
            </a:p>
          </p:txBody>
        </p:sp>
      </p:grpSp>
      <p:sp>
        <p:nvSpPr>
          <p:cNvPr id="27" name="Freeform 2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1929623" y="4079343"/>
            <a:ext cx="4471627" cy="3648778"/>
          </a:xfrm>
          <a:custGeom>
            <a:avLst/>
            <a:gdLst/>
            <a:ahLst/>
            <a:cxnLst/>
            <a:rect l="l" t="t" r="r" b="b"/>
            <a:pathLst>
              <a:path w="4471627" h="3648778">
                <a:moveTo>
                  <a:pt x="0" y="0"/>
                </a:moveTo>
                <a:lnTo>
                  <a:pt x="4471626" y="0"/>
                </a:lnTo>
                <a:lnTo>
                  <a:pt x="4471626" y="3648778"/>
                </a:lnTo>
                <a:lnTo>
                  <a:pt x="0" y="3648778"/>
                </a:lnTo>
                <a:lnTo>
                  <a:pt x="0" y="0"/>
                </a:lnTo>
                <a:close/>
              </a:path>
            </a:pathLst>
          </a:custGeom>
          <a:blipFill>
            <a:blip r:embed="rId8"/>
            <a:stretch>
              <a:fillRect l="-10294" r="-7113"/>
            </a:stretch>
          </a:blipFill>
        </p:spPr>
        <p:txBody>
          <a:bodyPr/>
          <a:lstStyle/>
          <a:p>
            <a:endParaRPr lang="en-US"/>
          </a:p>
        </p:txBody>
      </p:sp>
      <p:sp>
        <p:nvSpPr>
          <p:cNvPr id="30" name="TextBox 30"/>
          <p:cNvSpPr txBox="1"/>
          <p:nvPr/>
        </p:nvSpPr>
        <p:spPr>
          <a:xfrm>
            <a:off x="3690980" y="1117986"/>
            <a:ext cx="10713642" cy="1258293"/>
          </a:xfrm>
          <a:prstGeom prst="rect">
            <a:avLst/>
          </a:prstGeom>
        </p:spPr>
        <p:txBody>
          <a:bodyPr lIns="0" tIns="0" rIns="0" bIns="0" rtlCol="0" anchor="t">
            <a:spAutoFit/>
          </a:bodyPr>
          <a:lstStyle/>
          <a:p>
            <a:pPr algn="ctr">
              <a:lnSpc>
                <a:spcPts val="10886"/>
              </a:lnSpc>
            </a:pPr>
            <a:r>
              <a:rPr lang="en-US" sz="7888" spc="773" dirty="0">
                <a:solidFill>
                  <a:srgbClr val="FFFFFF"/>
                </a:solidFill>
                <a:latin typeface="Impact" panose="020B0806030902050204" pitchFamily="34" charset="0"/>
              </a:rPr>
              <a:t>Target Audience</a:t>
            </a:r>
          </a:p>
        </p:txBody>
      </p:sp>
      <p:sp>
        <p:nvSpPr>
          <p:cNvPr id="36" name="TextBox 16">
            <a:extLst>
              <a:ext uri="{FF2B5EF4-FFF2-40B4-BE49-F238E27FC236}">
                <a16:creationId xmlns:a16="http://schemas.microsoft.com/office/drawing/2014/main" id="{82567727-3DE8-9FCF-BB4E-4F39E4D13036}"/>
              </a:ext>
            </a:extLst>
          </p:cNvPr>
          <p:cNvSpPr txBox="1"/>
          <p:nvPr/>
        </p:nvSpPr>
        <p:spPr>
          <a:xfrm>
            <a:off x="1927508" y="3289811"/>
            <a:ext cx="4473739" cy="942317"/>
          </a:xfrm>
          <a:prstGeom prst="rect">
            <a:avLst/>
          </a:prstGeom>
        </p:spPr>
        <p:txBody>
          <a:bodyPr lIns="50800" tIns="50800" rIns="50800" bIns="50800" rtlCol="0" anchor="ctr"/>
          <a:lstStyle/>
          <a:p>
            <a:pPr marL="0" lvl="0" indent="0" algn="ctr">
              <a:lnSpc>
                <a:spcPts val="3424"/>
              </a:lnSpc>
              <a:spcBef>
                <a:spcPct val="0"/>
              </a:spcBef>
            </a:pPr>
            <a:r>
              <a:rPr lang="en-US" sz="2481" spc="24" dirty="0">
                <a:solidFill>
                  <a:srgbClr val="FFFFFF"/>
                </a:solidFill>
                <a:latin typeface="Open Sauce Italics"/>
              </a:rPr>
              <a:t>Youngsters</a:t>
            </a:r>
          </a:p>
        </p:txBody>
      </p:sp>
      <p:pic>
        <p:nvPicPr>
          <p:cNvPr id="1026" name="Picture 2" descr="7 Different Types of Senior and Elderly Care Living Options">
            <a:extLst>
              <a:ext uri="{FF2B5EF4-FFF2-40B4-BE49-F238E27FC236}">
                <a16:creationId xmlns:a16="http://schemas.microsoft.com/office/drawing/2014/main" id="{0B80548C-C60A-FF1D-350E-4E2F8C840F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01948" y="4099177"/>
            <a:ext cx="4456429" cy="3628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903977" y="1596132"/>
            <a:ext cx="6151449"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Competition</a:t>
            </a:r>
          </a:p>
        </p:txBody>
      </p:sp>
      <p:sp>
        <p:nvSpPr>
          <p:cNvPr id="4" name="TextBox 4"/>
          <p:cNvSpPr txBox="1"/>
          <p:nvPr/>
        </p:nvSpPr>
        <p:spPr>
          <a:xfrm>
            <a:off x="1903977" y="3252372"/>
            <a:ext cx="9297423" cy="2963183"/>
          </a:xfrm>
          <a:prstGeom prst="rect">
            <a:avLst/>
          </a:prstGeom>
        </p:spPr>
        <p:txBody>
          <a:bodyPr wrap="square" lIns="0" tIns="0" rIns="0" bIns="0" rtlCol="0" anchor="t">
            <a:spAutoFit/>
          </a:bodyPr>
          <a:lstStyle/>
          <a:p>
            <a:pPr marL="457200" indent="-457200">
              <a:lnSpc>
                <a:spcPts val="4691"/>
              </a:lnSpc>
              <a:buFont typeface="Arial" panose="020B0604020202020204" pitchFamily="34" charset="0"/>
              <a:buChar char="•"/>
            </a:pPr>
            <a:r>
              <a:rPr lang="en-US" sz="3399" spc="333" dirty="0">
                <a:solidFill>
                  <a:srgbClr val="231F20"/>
                </a:solidFill>
                <a:latin typeface="Open Sauce"/>
              </a:rPr>
              <a:t>The only available competition out there is Milaap.org</a:t>
            </a:r>
          </a:p>
          <a:p>
            <a:pPr marL="457200" indent="-457200">
              <a:lnSpc>
                <a:spcPts val="4691"/>
              </a:lnSpc>
              <a:buFont typeface="Arial" panose="020B0604020202020204" pitchFamily="34" charset="0"/>
              <a:buChar char="•"/>
            </a:pPr>
            <a:r>
              <a:rPr lang="en-US" sz="3399" spc="333" dirty="0">
                <a:solidFill>
                  <a:srgbClr val="231F20"/>
                </a:solidFill>
                <a:latin typeface="Open Sauce"/>
              </a:rPr>
              <a:t>That is a platform where users can start fundraisers, lending and donating money.</a:t>
            </a:r>
          </a:p>
        </p:txBody>
      </p:sp>
      <p:sp>
        <p:nvSpPr>
          <p:cNvPr id="5" name="Freeform 5"/>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4">
            <a:extLst>
              <a:ext uri="{FF2B5EF4-FFF2-40B4-BE49-F238E27FC236}">
                <a16:creationId xmlns:a16="http://schemas.microsoft.com/office/drawing/2014/main" id="{647E5C78-A840-1B05-DAB6-9480E1FB5F8F}"/>
              </a:ext>
            </a:extLst>
          </p:cNvPr>
          <p:cNvSpPr txBox="1"/>
          <p:nvPr/>
        </p:nvSpPr>
        <p:spPr>
          <a:xfrm>
            <a:off x="1903977" y="6486647"/>
            <a:ext cx="9297423" cy="3565913"/>
          </a:xfrm>
          <a:prstGeom prst="rect">
            <a:avLst/>
          </a:prstGeom>
        </p:spPr>
        <p:txBody>
          <a:bodyPr wrap="square" lIns="0" tIns="0" rIns="0" bIns="0" rtlCol="0" anchor="t">
            <a:spAutoFit/>
          </a:bodyPr>
          <a:lstStyle/>
          <a:p>
            <a:pPr marL="457200" indent="-457200">
              <a:lnSpc>
                <a:spcPts val="4691"/>
              </a:lnSpc>
              <a:buFont typeface="Arial" panose="020B0604020202020204" pitchFamily="34" charset="0"/>
              <a:buChar char="•"/>
            </a:pPr>
            <a:r>
              <a:rPr lang="en-US" sz="3399" spc="333" dirty="0">
                <a:solidFill>
                  <a:srgbClr val="231F20"/>
                </a:solidFill>
                <a:latin typeface="Open Sauce"/>
              </a:rPr>
              <a:t>Our platform is different because we provide users data specific to their location and </a:t>
            </a:r>
            <a:r>
              <a:rPr lang="en-US" sz="3399" spc="333" dirty="0" err="1">
                <a:solidFill>
                  <a:srgbClr val="231F20"/>
                </a:solidFill>
                <a:latin typeface="Open Sauce"/>
              </a:rPr>
              <a:t>ngos</a:t>
            </a:r>
            <a:r>
              <a:rPr lang="en-US" sz="3399" spc="333" dirty="0">
                <a:solidFill>
                  <a:srgbClr val="231F20"/>
                </a:solidFill>
                <a:latin typeface="Open Sauce"/>
              </a:rPr>
              <a:t> can not only request money but also ask for food, clothes and even volunteers </a:t>
            </a:r>
          </a:p>
        </p:txBody>
      </p:sp>
      <p:pic>
        <p:nvPicPr>
          <p:cNvPr id="8" name="Picture 7">
            <a:extLst>
              <a:ext uri="{FF2B5EF4-FFF2-40B4-BE49-F238E27FC236}">
                <a16:creationId xmlns:a16="http://schemas.microsoft.com/office/drawing/2014/main" id="{5506A168-7815-B2AF-3662-AE99F6018F96}"/>
              </a:ext>
            </a:extLst>
          </p:cNvPr>
          <p:cNvPicPr>
            <a:picLocks noChangeAspect="1"/>
          </p:cNvPicPr>
          <p:nvPr/>
        </p:nvPicPr>
        <p:blipFill>
          <a:blip r:embed="rId5"/>
          <a:stretch>
            <a:fillRect/>
          </a:stretch>
        </p:blipFill>
        <p:spPr>
          <a:xfrm>
            <a:off x="12192000" y="2857500"/>
            <a:ext cx="5791200" cy="24715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0666089" y="7980325"/>
            <a:ext cx="6151449"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Business Model</a:t>
            </a:r>
          </a:p>
        </p:txBody>
      </p:sp>
      <p:sp>
        <p:nvSpPr>
          <p:cNvPr id="4" name="TextBox 4"/>
          <p:cNvSpPr txBox="1"/>
          <p:nvPr/>
        </p:nvSpPr>
        <p:spPr>
          <a:xfrm>
            <a:off x="1028700" y="1934179"/>
            <a:ext cx="14717730" cy="5740610"/>
          </a:xfrm>
          <a:prstGeom prst="rect">
            <a:avLst/>
          </a:prstGeom>
        </p:spPr>
        <p:txBody>
          <a:bodyPr lIns="0" tIns="0" rIns="0" bIns="0" rtlCol="0" anchor="t">
            <a:spAutoFit/>
          </a:bodyPr>
          <a:lstStyle/>
          <a:p>
            <a:pPr>
              <a:lnSpc>
                <a:spcPts val="4139"/>
              </a:lnSpc>
            </a:pPr>
            <a:r>
              <a:rPr lang="en-US" sz="2999" spc="293" dirty="0">
                <a:solidFill>
                  <a:srgbClr val="231F20"/>
                </a:solidFill>
                <a:latin typeface="Open Sauce"/>
              </a:rPr>
              <a:t>We are a nongovernmental nonprofit organization running the app maintaining and running an app on a big scale requires investment to cover our functional fee so our business model follows:</a:t>
            </a:r>
          </a:p>
          <a:p>
            <a:pPr>
              <a:lnSpc>
                <a:spcPts val="4139"/>
              </a:lnSpc>
            </a:pPr>
            <a:endParaRPr lang="en-US" sz="2999" spc="293" dirty="0">
              <a:solidFill>
                <a:srgbClr val="231F20"/>
              </a:solidFill>
              <a:latin typeface="Open Sauce"/>
            </a:endParaRPr>
          </a:p>
          <a:p>
            <a:pPr>
              <a:lnSpc>
                <a:spcPts val="4139"/>
              </a:lnSpc>
            </a:pPr>
            <a:r>
              <a:rPr lang="en-US" sz="2999" spc="293" dirty="0">
                <a:solidFill>
                  <a:srgbClr val="231F20"/>
                </a:solidFill>
                <a:latin typeface="Open Sauce"/>
              </a:rPr>
              <a:t>Main sources of Income</a:t>
            </a:r>
          </a:p>
          <a:p>
            <a:pPr marL="647697" lvl="1" indent="-323848">
              <a:lnSpc>
                <a:spcPts val="4139"/>
              </a:lnSpc>
              <a:buFont typeface="Arial"/>
              <a:buChar char="•"/>
            </a:pPr>
            <a:r>
              <a:rPr lang="en-US" sz="2999" spc="293" dirty="0">
                <a:solidFill>
                  <a:srgbClr val="231F20"/>
                </a:solidFill>
                <a:latin typeface="Open Sauce"/>
              </a:rPr>
              <a:t>Minimal donation of Rs. 10-20 on each donation. That is completely optional for the user to make he/she can opt-out during the payment page.</a:t>
            </a:r>
          </a:p>
          <a:p>
            <a:pPr marL="647697" lvl="1" indent="-323848">
              <a:lnSpc>
                <a:spcPts val="4139"/>
              </a:lnSpc>
              <a:buFont typeface="Arial"/>
              <a:buChar char="•"/>
            </a:pPr>
            <a:r>
              <a:rPr lang="en-US" sz="2999" spc="293" dirty="0">
                <a:solidFill>
                  <a:srgbClr val="231F20"/>
                </a:solidFill>
                <a:latin typeface="Open Sauce"/>
              </a:rPr>
              <a:t>Brand Integrations so that users can redeem points to get small rewards.</a:t>
            </a:r>
          </a:p>
          <a:p>
            <a:pPr>
              <a:lnSpc>
                <a:spcPts val="4139"/>
              </a:lnSpc>
            </a:pPr>
            <a:endParaRPr lang="en-US" sz="2999" spc="293" dirty="0">
              <a:solidFill>
                <a:srgbClr val="231F20"/>
              </a:solidFill>
              <a:latin typeface="Open Sauce"/>
            </a:endParaRPr>
          </a:p>
        </p:txBody>
      </p:sp>
      <p:sp>
        <p:nvSpPr>
          <p:cNvPr id="5" name="Freeform 5"/>
          <p:cNvSpPr/>
          <p:nvPr/>
        </p:nvSpPr>
        <p:spPr>
          <a:xfrm>
            <a:off x="9543936" y="7775069"/>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0666089" y="7980325"/>
            <a:ext cx="6151449" cy="701282"/>
          </a:xfrm>
          <a:prstGeom prst="rect">
            <a:avLst/>
          </a:prstGeom>
        </p:spPr>
        <p:txBody>
          <a:bodyPr lIns="0" tIns="0" rIns="0" bIns="0" rtlCol="0" anchor="t">
            <a:spAutoFit/>
          </a:bodyPr>
          <a:lstStyle/>
          <a:p>
            <a:pPr marL="0" lvl="0" indent="0" algn="l">
              <a:lnSpc>
                <a:spcPts val="5862"/>
              </a:lnSpc>
              <a:spcBef>
                <a:spcPct val="0"/>
              </a:spcBef>
            </a:pPr>
            <a:r>
              <a:rPr lang="en-US" sz="4000" spc="207" dirty="0">
                <a:solidFill>
                  <a:srgbClr val="040506"/>
                </a:solidFill>
                <a:latin typeface="Codec Pro ExtraBold"/>
              </a:rPr>
              <a:t>OPERATIONAL COSTS</a:t>
            </a:r>
          </a:p>
        </p:txBody>
      </p:sp>
      <p:sp>
        <p:nvSpPr>
          <p:cNvPr id="4" name="TextBox 4"/>
          <p:cNvSpPr txBox="1"/>
          <p:nvPr/>
        </p:nvSpPr>
        <p:spPr>
          <a:xfrm>
            <a:off x="1028700" y="1934179"/>
            <a:ext cx="16268700" cy="2103140"/>
          </a:xfrm>
          <a:prstGeom prst="rect">
            <a:avLst/>
          </a:prstGeom>
        </p:spPr>
        <p:txBody>
          <a:bodyPr wrap="square" lIns="0" tIns="0" rIns="0" bIns="0" rtlCol="0" anchor="t">
            <a:spAutoFit/>
          </a:bodyPr>
          <a:lstStyle/>
          <a:p>
            <a:pPr marL="457200" indent="-457200">
              <a:lnSpc>
                <a:spcPts val="4139"/>
              </a:lnSpc>
              <a:buFont typeface="Arial" panose="020B0604020202020204" pitchFamily="34" charset="0"/>
              <a:buChar char="•"/>
            </a:pPr>
            <a:r>
              <a:rPr lang="en-US" sz="3600" spc="293" dirty="0">
                <a:solidFill>
                  <a:srgbClr val="231F20"/>
                </a:solidFill>
                <a:latin typeface="Open Sauce"/>
              </a:rPr>
              <a:t>Application  Making and Maintenance:                 Rs.35,000</a:t>
            </a:r>
          </a:p>
          <a:p>
            <a:pPr marL="457200" indent="-457200">
              <a:lnSpc>
                <a:spcPts val="4139"/>
              </a:lnSpc>
              <a:buFont typeface="Arial" panose="020B0604020202020204" pitchFamily="34" charset="0"/>
              <a:buChar char="•"/>
            </a:pPr>
            <a:r>
              <a:rPr lang="en-US" sz="3600" spc="293" dirty="0">
                <a:solidFill>
                  <a:srgbClr val="231F20"/>
                </a:solidFill>
                <a:latin typeface="Open Sauce"/>
              </a:rPr>
              <a:t>Hosting and Database:                                         Rs. 40,000</a:t>
            </a:r>
          </a:p>
          <a:p>
            <a:pPr marL="457200" indent="-457200">
              <a:lnSpc>
                <a:spcPts val="4139"/>
              </a:lnSpc>
              <a:buFont typeface="Arial" panose="020B0604020202020204" pitchFamily="34" charset="0"/>
              <a:buChar char="•"/>
            </a:pPr>
            <a:r>
              <a:rPr lang="en-US" sz="3600" spc="293" dirty="0">
                <a:solidFill>
                  <a:srgbClr val="231F20"/>
                </a:solidFill>
                <a:latin typeface="Open Sauce"/>
              </a:rPr>
              <a:t>Advertisement and promotion:                             Rs. 70,000</a:t>
            </a:r>
          </a:p>
          <a:p>
            <a:pPr marL="457200" indent="-457200">
              <a:lnSpc>
                <a:spcPts val="4139"/>
              </a:lnSpc>
              <a:buFont typeface="Arial" panose="020B0604020202020204" pitchFamily="34" charset="0"/>
              <a:buChar char="•"/>
            </a:pPr>
            <a:r>
              <a:rPr lang="en-US" sz="3600" spc="293" dirty="0">
                <a:solidFill>
                  <a:srgbClr val="231F20"/>
                </a:solidFill>
                <a:latin typeface="Open Sauce"/>
              </a:rPr>
              <a:t>Manual Verification Of NGOs:                              Rs. 25,000 </a:t>
            </a:r>
          </a:p>
        </p:txBody>
      </p:sp>
      <p:sp>
        <p:nvSpPr>
          <p:cNvPr id="5" name="Freeform 5"/>
          <p:cNvSpPr/>
          <p:nvPr/>
        </p:nvSpPr>
        <p:spPr>
          <a:xfrm>
            <a:off x="9543936" y="7775069"/>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4">
            <a:extLst>
              <a:ext uri="{FF2B5EF4-FFF2-40B4-BE49-F238E27FC236}">
                <a16:creationId xmlns:a16="http://schemas.microsoft.com/office/drawing/2014/main" id="{0357FBDE-D5B9-DAA1-B62C-A59B29E17F7A}"/>
              </a:ext>
            </a:extLst>
          </p:cNvPr>
          <p:cNvSpPr txBox="1"/>
          <p:nvPr/>
        </p:nvSpPr>
        <p:spPr>
          <a:xfrm>
            <a:off x="1028700" y="6374932"/>
            <a:ext cx="14717730" cy="482761"/>
          </a:xfrm>
          <a:prstGeom prst="rect">
            <a:avLst/>
          </a:prstGeom>
        </p:spPr>
        <p:txBody>
          <a:bodyPr lIns="0" tIns="0" rIns="0" bIns="0" rtlCol="0" anchor="t">
            <a:spAutoFit/>
          </a:bodyPr>
          <a:lstStyle/>
          <a:p>
            <a:pPr>
              <a:lnSpc>
                <a:spcPts val="4139"/>
              </a:lnSpc>
            </a:pPr>
            <a:r>
              <a:rPr lang="en-US" sz="2999" spc="293" dirty="0">
                <a:solidFill>
                  <a:srgbClr val="231F20"/>
                </a:solidFill>
                <a:latin typeface="Open Sauce"/>
              </a:rPr>
              <a:t>Total Operational Cost(approx.) =  2 Lakh Rupees</a:t>
            </a:r>
          </a:p>
        </p:txBody>
      </p:sp>
    </p:spTree>
    <p:extLst>
      <p:ext uri="{BB962C8B-B14F-4D97-AF65-F5344CB8AC3E}">
        <p14:creationId xmlns:p14="http://schemas.microsoft.com/office/powerpoint/2010/main" val="33310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903977" y="1596132"/>
            <a:ext cx="6151449"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rPr>
              <a:t>Future Scope</a:t>
            </a:r>
          </a:p>
        </p:txBody>
      </p:sp>
      <p:sp>
        <p:nvSpPr>
          <p:cNvPr id="4" name="TextBox 4"/>
          <p:cNvSpPr txBox="1"/>
          <p:nvPr/>
        </p:nvSpPr>
        <p:spPr>
          <a:xfrm>
            <a:off x="1903977" y="3252372"/>
            <a:ext cx="15157128" cy="2710678"/>
          </a:xfrm>
          <a:prstGeom prst="rect">
            <a:avLst/>
          </a:prstGeom>
        </p:spPr>
        <p:txBody>
          <a:bodyPr lIns="0" tIns="0" rIns="0" bIns="0" rtlCol="0" anchor="t">
            <a:spAutoFit/>
          </a:bodyPr>
          <a:lstStyle/>
          <a:p>
            <a:pPr>
              <a:lnSpc>
                <a:spcPts val="4277"/>
              </a:lnSpc>
            </a:pPr>
            <a:r>
              <a:rPr lang="en-US" sz="3099" spc="303" dirty="0">
                <a:solidFill>
                  <a:srgbClr val="231F20"/>
                </a:solidFill>
                <a:latin typeface="Open Sauce"/>
              </a:rPr>
              <a:t>In the future we plan on adding:</a:t>
            </a:r>
          </a:p>
          <a:p>
            <a:pPr marL="669286" lvl="1" indent="-334643">
              <a:lnSpc>
                <a:spcPts val="4277"/>
              </a:lnSpc>
              <a:buFont typeface="Arial"/>
              <a:buChar char="•"/>
            </a:pPr>
            <a:r>
              <a:rPr lang="en-US" sz="3099" spc="303" dirty="0">
                <a:solidFill>
                  <a:srgbClr val="231F20"/>
                </a:solidFill>
                <a:latin typeface="Open Sauce"/>
              </a:rPr>
              <a:t>A points system that awards points to users on how active they are on the platform and those points can be used to redeem different products or vouchers from our partnered brands.</a:t>
            </a:r>
          </a:p>
          <a:p>
            <a:pPr marL="669286" lvl="1" indent="-334643">
              <a:lnSpc>
                <a:spcPts val="4277"/>
              </a:lnSpc>
              <a:buFont typeface="Arial"/>
              <a:buChar char="•"/>
            </a:pPr>
            <a:r>
              <a:rPr lang="en-US" sz="3099" spc="303" dirty="0">
                <a:solidFill>
                  <a:srgbClr val="231F20"/>
                </a:solidFill>
                <a:latin typeface="Open Sauce"/>
              </a:rPr>
              <a:t>NGOs can reach us out to organize or host events with us.</a:t>
            </a:r>
          </a:p>
        </p:txBody>
      </p:sp>
      <p:sp>
        <p:nvSpPr>
          <p:cNvPr id="5" name="Freeform 5"/>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0" y="0"/>
            <a:ext cx="18288000" cy="3086100"/>
            <a:chOff x="0" y="0"/>
            <a:chExt cx="4816593" cy="812800"/>
          </a:xfrm>
        </p:grpSpPr>
        <p:sp>
          <p:nvSpPr>
            <p:cNvPr id="16" name="Freeform 1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txBody>
            <a:bodyPr/>
            <a:lstStyle/>
            <a:p>
              <a:endParaRPr lang="en-US"/>
            </a:p>
          </p:txBody>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5080502" y="1698223"/>
            <a:ext cx="7845600" cy="872303"/>
          </a:xfrm>
          <a:prstGeom prst="rect">
            <a:avLst/>
          </a:prstGeom>
        </p:spPr>
        <p:txBody>
          <a:bodyPr lIns="0" tIns="0" rIns="0" bIns="0" rtlCol="0" anchor="t">
            <a:spAutoFit/>
          </a:bodyPr>
          <a:lstStyle/>
          <a:p>
            <a:pPr marL="0" lvl="0" indent="0" algn="ctr">
              <a:lnSpc>
                <a:spcPts val="5862"/>
              </a:lnSpc>
              <a:spcBef>
                <a:spcPct val="0"/>
              </a:spcBef>
            </a:pPr>
            <a:r>
              <a:rPr lang="en-US" sz="5921" spc="207" dirty="0">
                <a:solidFill>
                  <a:srgbClr val="FFFFFF"/>
                </a:solidFill>
                <a:latin typeface="Codec Pro ExtraBold"/>
              </a:rPr>
              <a:t>Our Team</a:t>
            </a:r>
          </a:p>
        </p:txBody>
      </p:sp>
      <p:sp>
        <p:nvSpPr>
          <p:cNvPr id="23" name="Freeform 23"/>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 name="Group 1">
            <a:extLst>
              <a:ext uri="{FF2B5EF4-FFF2-40B4-BE49-F238E27FC236}">
                <a16:creationId xmlns:a16="http://schemas.microsoft.com/office/drawing/2014/main" id="{15B6AD87-9A15-9102-D6E1-EFECABCCFB7B}"/>
              </a:ext>
            </a:extLst>
          </p:cNvPr>
          <p:cNvGrpSpPr/>
          <p:nvPr/>
        </p:nvGrpSpPr>
        <p:grpSpPr>
          <a:xfrm>
            <a:off x="7460512" y="3533692"/>
            <a:ext cx="3085579" cy="4856701"/>
            <a:chOff x="7460512" y="3533692"/>
            <a:chExt cx="3085579" cy="4856701"/>
          </a:xfrm>
        </p:grpSpPr>
        <p:sp>
          <p:nvSpPr>
            <p:cNvPr id="8" name="Freeform 8"/>
            <p:cNvSpPr/>
            <p:nvPr/>
          </p:nvSpPr>
          <p:spPr>
            <a:xfrm rot="-5400000">
              <a:off x="6574951" y="4419253"/>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TextBox 21"/>
            <p:cNvSpPr txBox="1"/>
            <p:nvPr/>
          </p:nvSpPr>
          <p:spPr>
            <a:xfrm>
              <a:off x="7637709" y="6740021"/>
              <a:ext cx="2731184" cy="830677"/>
            </a:xfrm>
            <a:prstGeom prst="rect">
              <a:avLst/>
            </a:prstGeom>
          </p:spPr>
          <p:txBody>
            <a:bodyPr lIns="0" tIns="0" rIns="0" bIns="0" rtlCol="0" anchor="t">
              <a:spAutoFit/>
            </a:bodyPr>
            <a:lstStyle/>
            <a:p>
              <a:pPr algn="ctr">
                <a:lnSpc>
                  <a:spcPts val="3286"/>
                </a:lnSpc>
              </a:pPr>
              <a:r>
                <a:rPr lang="en-US" sz="2738" spc="136" dirty="0">
                  <a:solidFill>
                    <a:srgbClr val="FFFBFB"/>
                  </a:solidFill>
                  <a:latin typeface="Tw Cen MT" panose="020B0602020104020603" pitchFamily="34" charset="0"/>
                </a:rPr>
                <a:t>Radha Krishna Garg</a:t>
              </a:r>
            </a:p>
          </p:txBody>
        </p:sp>
        <p:pic>
          <p:nvPicPr>
            <p:cNvPr id="27" name="Picture 26" descr="A person wearing glasses and smiling&#10;&#10;Description automatically generated">
              <a:extLst>
                <a:ext uri="{FF2B5EF4-FFF2-40B4-BE49-F238E27FC236}">
                  <a16:creationId xmlns:a16="http://schemas.microsoft.com/office/drawing/2014/main" id="{F82EB56C-4453-C106-69E3-F626D08959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4" y="3693195"/>
              <a:ext cx="2599234" cy="259923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7" name="Group 6">
            <a:extLst>
              <a:ext uri="{FF2B5EF4-FFF2-40B4-BE49-F238E27FC236}">
                <a16:creationId xmlns:a16="http://schemas.microsoft.com/office/drawing/2014/main" id="{F776CCA6-03E0-AD5E-9FAE-52A4F0520968}"/>
              </a:ext>
            </a:extLst>
          </p:cNvPr>
          <p:cNvGrpSpPr/>
          <p:nvPr/>
        </p:nvGrpSpPr>
        <p:grpSpPr>
          <a:xfrm>
            <a:off x="12926102" y="3533691"/>
            <a:ext cx="3085579" cy="4856701"/>
            <a:chOff x="7460512" y="3533692"/>
            <a:chExt cx="3085579" cy="4856701"/>
          </a:xfrm>
        </p:grpSpPr>
        <p:sp>
          <p:nvSpPr>
            <p:cNvPr id="12" name="Freeform 8">
              <a:extLst>
                <a:ext uri="{FF2B5EF4-FFF2-40B4-BE49-F238E27FC236}">
                  <a16:creationId xmlns:a16="http://schemas.microsoft.com/office/drawing/2014/main" id="{DD523ACA-AE56-8BE1-EBAC-2F796F1A81A5}"/>
                </a:ext>
              </a:extLst>
            </p:cNvPr>
            <p:cNvSpPr/>
            <p:nvPr/>
          </p:nvSpPr>
          <p:spPr>
            <a:xfrm rot="-5400000">
              <a:off x="6574951" y="4419253"/>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21">
              <a:extLst>
                <a:ext uri="{FF2B5EF4-FFF2-40B4-BE49-F238E27FC236}">
                  <a16:creationId xmlns:a16="http://schemas.microsoft.com/office/drawing/2014/main" id="{81A9740F-CCCD-A1A4-2455-B1C09863AF8C}"/>
                </a:ext>
              </a:extLst>
            </p:cNvPr>
            <p:cNvSpPr txBox="1"/>
            <p:nvPr/>
          </p:nvSpPr>
          <p:spPr>
            <a:xfrm>
              <a:off x="7637709" y="6740021"/>
              <a:ext cx="2731184" cy="409575"/>
            </a:xfrm>
            <a:prstGeom prst="rect">
              <a:avLst/>
            </a:prstGeom>
          </p:spPr>
          <p:txBody>
            <a:bodyPr lIns="0" tIns="0" rIns="0" bIns="0" rtlCol="0" anchor="t">
              <a:spAutoFit/>
            </a:bodyPr>
            <a:lstStyle/>
            <a:p>
              <a:pPr algn="ctr">
                <a:lnSpc>
                  <a:spcPts val="3286"/>
                </a:lnSpc>
              </a:pPr>
              <a:r>
                <a:rPr lang="en-US" sz="2738" spc="136" dirty="0">
                  <a:solidFill>
                    <a:srgbClr val="FFFBFB"/>
                  </a:solidFill>
                  <a:latin typeface="Tw Cen MT" panose="020B0602020104020603" pitchFamily="34" charset="0"/>
                </a:rPr>
                <a:t>Md. Anas Jamal</a:t>
              </a:r>
            </a:p>
          </p:txBody>
        </p:sp>
        <p:pic>
          <p:nvPicPr>
            <p:cNvPr id="14" name="Picture 13" descr="A person wearing glasses and smiling&#10;&#10;Description automatically generated">
              <a:extLst>
                <a:ext uri="{FF2B5EF4-FFF2-40B4-BE49-F238E27FC236}">
                  <a16:creationId xmlns:a16="http://schemas.microsoft.com/office/drawing/2014/main" id="{5E7974F8-0133-30F1-681B-55EBFD41A8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4" y="3693195"/>
              <a:ext cx="2599234" cy="259923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19" name="Group 18">
            <a:extLst>
              <a:ext uri="{FF2B5EF4-FFF2-40B4-BE49-F238E27FC236}">
                <a16:creationId xmlns:a16="http://schemas.microsoft.com/office/drawing/2014/main" id="{ABDA4A46-BEA4-80D7-75FE-ECC24ED1EFD9}"/>
              </a:ext>
            </a:extLst>
          </p:cNvPr>
          <p:cNvGrpSpPr/>
          <p:nvPr/>
        </p:nvGrpSpPr>
        <p:grpSpPr>
          <a:xfrm>
            <a:off x="1219200" y="3533691"/>
            <a:ext cx="3085579" cy="4856701"/>
            <a:chOff x="7460512" y="3533692"/>
            <a:chExt cx="3085579" cy="4856701"/>
          </a:xfrm>
        </p:grpSpPr>
        <p:sp>
          <p:nvSpPr>
            <p:cNvPr id="20" name="Freeform 8">
              <a:extLst>
                <a:ext uri="{FF2B5EF4-FFF2-40B4-BE49-F238E27FC236}">
                  <a16:creationId xmlns:a16="http://schemas.microsoft.com/office/drawing/2014/main" id="{BEFFBD30-140C-AC3B-AB53-EA3CD99A93AD}"/>
                </a:ext>
              </a:extLst>
            </p:cNvPr>
            <p:cNvSpPr/>
            <p:nvPr/>
          </p:nvSpPr>
          <p:spPr>
            <a:xfrm rot="-5400000">
              <a:off x="6574951" y="4419253"/>
              <a:ext cx="4856701" cy="3085579"/>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8" name="TextBox 21">
              <a:extLst>
                <a:ext uri="{FF2B5EF4-FFF2-40B4-BE49-F238E27FC236}">
                  <a16:creationId xmlns:a16="http://schemas.microsoft.com/office/drawing/2014/main" id="{2C4BC309-E27B-6D60-DD0B-A8A2D965CCED}"/>
                </a:ext>
              </a:extLst>
            </p:cNvPr>
            <p:cNvSpPr txBox="1"/>
            <p:nvPr/>
          </p:nvSpPr>
          <p:spPr>
            <a:xfrm>
              <a:off x="7637709" y="6740021"/>
              <a:ext cx="2731184" cy="409575"/>
            </a:xfrm>
            <a:prstGeom prst="rect">
              <a:avLst/>
            </a:prstGeom>
          </p:spPr>
          <p:txBody>
            <a:bodyPr lIns="0" tIns="0" rIns="0" bIns="0" rtlCol="0" anchor="t">
              <a:spAutoFit/>
            </a:bodyPr>
            <a:lstStyle/>
            <a:p>
              <a:pPr algn="ctr">
                <a:lnSpc>
                  <a:spcPts val="3286"/>
                </a:lnSpc>
              </a:pPr>
              <a:r>
                <a:rPr lang="en-US" sz="2738" spc="136" dirty="0">
                  <a:solidFill>
                    <a:srgbClr val="FFFBFB"/>
                  </a:solidFill>
                  <a:latin typeface="Tw Cen MT" panose="020B0602020104020603" pitchFamily="34" charset="0"/>
                </a:rPr>
                <a:t>Aryan Gupta</a:t>
              </a:r>
            </a:p>
          </p:txBody>
        </p:sp>
        <p:pic>
          <p:nvPicPr>
            <p:cNvPr id="29" name="Picture 28" descr="A person wearing glasses and smiling&#10;&#10;Description automatically generated">
              <a:extLst>
                <a:ext uri="{FF2B5EF4-FFF2-40B4-BE49-F238E27FC236}">
                  <a16:creationId xmlns:a16="http://schemas.microsoft.com/office/drawing/2014/main" id="{690D56DF-12B3-5DCA-F408-2C2DA99DDE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4" y="3693195"/>
              <a:ext cx="2599234" cy="259923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3463770" y="3793552"/>
            <a:ext cx="5435861" cy="2018181"/>
          </a:xfrm>
          <a:prstGeom prst="rect">
            <a:avLst/>
          </a:prstGeom>
        </p:spPr>
        <p:txBody>
          <a:bodyPr lIns="0" tIns="0" rIns="0" bIns="0" rtlCol="0" anchor="t">
            <a:spAutoFit/>
          </a:bodyPr>
          <a:lstStyle/>
          <a:p>
            <a:pPr marL="0" lvl="0" indent="0" algn="ctr">
              <a:lnSpc>
                <a:spcPts val="7602"/>
              </a:lnSpc>
            </a:pPr>
            <a:r>
              <a:rPr lang="en-US" sz="8174" spc="882" dirty="0">
                <a:solidFill>
                  <a:srgbClr val="231F20"/>
                </a:solidFill>
                <a:latin typeface="Centaur" panose="02030504050205020304" pitchFamily="18" charset="0"/>
                <a:cs typeface="Cavolini" panose="020B0502040204020203" pitchFamily="66" charset="0"/>
              </a:rPr>
              <a:t>THANK YOU</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642" r="-39642"/>
              </a:stretch>
            </a:blipFill>
          </p:spPr>
          <p:txBody>
            <a:bodyPr/>
            <a:lstStyle/>
            <a:p>
              <a:endParaRPr lang="en-US"/>
            </a:p>
          </p:txBody>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txBody>
            <a:bodyPr/>
            <a:lstStyle/>
            <a:p>
              <a:endParaRPr lang="en-US"/>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txBody>
            <a:bodyPr/>
            <a:lstStyle/>
            <a:p>
              <a:endParaRPr lang="en-US"/>
            </a:p>
          </p:txBody>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697173" y="3067876"/>
            <a:ext cx="2969056" cy="463594"/>
          </a:xfrm>
          <a:prstGeom prst="rect">
            <a:avLst/>
          </a:prstGeom>
        </p:spPr>
        <p:txBody>
          <a:bodyPr lIns="0" tIns="0" rIns="0" bIns="0" rtlCol="0" anchor="t">
            <a:spAutoFit/>
          </a:bodyPr>
          <a:lstStyle/>
          <a:p>
            <a:pPr algn="ctr">
              <a:lnSpc>
                <a:spcPts val="3847"/>
              </a:lnSpc>
            </a:pPr>
            <a:r>
              <a:rPr lang="en-US" sz="2748" spc="137" dirty="0">
                <a:solidFill>
                  <a:srgbClr val="1C5739"/>
                </a:solidFill>
                <a:latin typeface="Open Sauce Bold"/>
              </a:rPr>
              <a:t>GAIA’S TOUCH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6"/>
            <a:ext cx="1400485" cy="6737603"/>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txBody>
            <a:bodyPr/>
            <a:lstStyle/>
            <a:p>
              <a:endParaRPr lang="en-US"/>
            </a:p>
          </p:txBody>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1772900" y="442358"/>
            <a:ext cx="5486400" cy="8720692"/>
          </a:xfrm>
          <a:custGeom>
            <a:avLst/>
            <a:gdLst/>
            <a:ahLst/>
            <a:cxnLst/>
            <a:rect l="l" t="t" r="r" b="b"/>
            <a:pathLst>
              <a:path w="5486400" h="8720692">
                <a:moveTo>
                  <a:pt x="0" y="0"/>
                </a:moveTo>
                <a:lnTo>
                  <a:pt x="5486400" y="0"/>
                </a:lnTo>
                <a:lnTo>
                  <a:pt x="5486400" y="8720692"/>
                </a:lnTo>
                <a:lnTo>
                  <a:pt x="0" y="8720692"/>
                </a:lnTo>
                <a:lnTo>
                  <a:pt x="0" y="0"/>
                </a:lnTo>
                <a:close/>
              </a:path>
            </a:pathLst>
          </a:custGeom>
          <a:blipFill>
            <a:blip r:embed="rId4"/>
            <a:stretch>
              <a:fillRect t="-18512" b="-21292"/>
            </a:stretch>
          </a:blipFill>
        </p:spPr>
        <p:txBody>
          <a:bodyPr/>
          <a:lstStyle/>
          <a:p>
            <a:endParaRPr lang="en-US"/>
          </a:p>
        </p:txBody>
      </p:sp>
      <p:sp>
        <p:nvSpPr>
          <p:cNvPr id="13" name="TextBox 13"/>
          <p:cNvSpPr txBox="1"/>
          <p:nvPr/>
        </p:nvSpPr>
        <p:spPr>
          <a:xfrm>
            <a:off x="5213112" y="1316966"/>
            <a:ext cx="5661991" cy="1439372"/>
          </a:xfrm>
          <a:prstGeom prst="rect">
            <a:avLst/>
          </a:prstGeom>
        </p:spPr>
        <p:txBody>
          <a:bodyPr lIns="0" tIns="0" rIns="0" bIns="0" rtlCol="0" anchor="t">
            <a:spAutoFit/>
          </a:bodyPr>
          <a:lstStyle/>
          <a:p>
            <a:pPr>
              <a:lnSpc>
                <a:spcPts val="10858"/>
              </a:lnSpc>
            </a:pPr>
            <a:r>
              <a:rPr lang="en-US" sz="7868" spc="771">
                <a:solidFill>
                  <a:srgbClr val="231F20"/>
                </a:solidFill>
                <a:latin typeface="Codec Pro ExtraBold"/>
              </a:rPr>
              <a:t>Content</a:t>
            </a:r>
          </a:p>
        </p:txBody>
      </p:sp>
      <p:sp>
        <p:nvSpPr>
          <p:cNvPr id="14" name="TextBox 14"/>
          <p:cNvSpPr txBox="1"/>
          <p:nvPr/>
        </p:nvSpPr>
        <p:spPr>
          <a:xfrm>
            <a:off x="4024659" y="3168035"/>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Eras Bold ITC" panose="020B0907030504020204" pitchFamily="34" charset="0"/>
              </a:rPr>
              <a:t>01</a:t>
            </a:r>
          </a:p>
        </p:txBody>
      </p:sp>
      <p:sp>
        <p:nvSpPr>
          <p:cNvPr id="15" name="TextBox 15"/>
          <p:cNvSpPr txBox="1"/>
          <p:nvPr/>
        </p:nvSpPr>
        <p:spPr>
          <a:xfrm>
            <a:off x="4024659" y="3965154"/>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Eras Bold ITC" panose="020B0907030504020204" pitchFamily="34" charset="0"/>
              </a:rPr>
              <a:t>02</a:t>
            </a:r>
          </a:p>
        </p:txBody>
      </p:sp>
      <p:sp>
        <p:nvSpPr>
          <p:cNvPr id="16" name="TextBox 16"/>
          <p:cNvSpPr txBox="1"/>
          <p:nvPr/>
        </p:nvSpPr>
        <p:spPr>
          <a:xfrm>
            <a:off x="4024659" y="4846311"/>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Eras Bold ITC" panose="020B0907030504020204" pitchFamily="34" charset="0"/>
              </a:rPr>
              <a:t>03</a:t>
            </a:r>
          </a:p>
        </p:txBody>
      </p:sp>
      <p:sp>
        <p:nvSpPr>
          <p:cNvPr id="17" name="TextBox 17"/>
          <p:cNvSpPr txBox="1"/>
          <p:nvPr/>
        </p:nvSpPr>
        <p:spPr>
          <a:xfrm>
            <a:off x="4024659" y="5643430"/>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Eras Bold ITC" panose="020B0907030504020204" pitchFamily="34" charset="0"/>
              </a:rPr>
              <a:t>04</a:t>
            </a:r>
          </a:p>
        </p:txBody>
      </p:sp>
      <p:sp>
        <p:nvSpPr>
          <p:cNvPr id="18" name="TextBox 18"/>
          <p:cNvSpPr txBox="1"/>
          <p:nvPr/>
        </p:nvSpPr>
        <p:spPr>
          <a:xfrm>
            <a:off x="4044260" y="6435807"/>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Eras Bold ITC" panose="020B0907030504020204" pitchFamily="34" charset="0"/>
              </a:rPr>
              <a:t>05</a:t>
            </a:r>
          </a:p>
        </p:txBody>
      </p:sp>
      <p:sp>
        <p:nvSpPr>
          <p:cNvPr id="19" name="TextBox 19"/>
          <p:cNvSpPr txBox="1"/>
          <p:nvPr/>
        </p:nvSpPr>
        <p:spPr>
          <a:xfrm>
            <a:off x="4044260" y="7266771"/>
            <a:ext cx="937219" cy="654025"/>
          </a:xfrm>
          <a:prstGeom prst="rect">
            <a:avLst/>
          </a:prstGeom>
        </p:spPr>
        <p:txBody>
          <a:bodyPr lIns="0" tIns="0" rIns="0" bIns="0" rtlCol="0" anchor="t">
            <a:spAutoFit/>
          </a:bodyPr>
          <a:lstStyle/>
          <a:p>
            <a:pPr algn="ctr">
              <a:lnSpc>
                <a:spcPts val="5126"/>
              </a:lnSpc>
            </a:pPr>
            <a:r>
              <a:rPr lang="en-US" sz="4271" spc="350">
                <a:solidFill>
                  <a:srgbClr val="FFFFFF"/>
                </a:solidFill>
                <a:latin typeface="Eras Bold ITC" panose="020B0907030504020204" pitchFamily="34" charset="0"/>
              </a:rPr>
              <a:t>06</a:t>
            </a:r>
          </a:p>
        </p:txBody>
      </p:sp>
      <p:sp>
        <p:nvSpPr>
          <p:cNvPr id="20" name="TextBox 20"/>
          <p:cNvSpPr txBox="1"/>
          <p:nvPr/>
        </p:nvSpPr>
        <p:spPr>
          <a:xfrm>
            <a:off x="4044260" y="8117064"/>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Eras Bold ITC" panose="020B0907030504020204" pitchFamily="34" charset="0"/>
              </a:rPr>
              <a:t>07</a:t>
            </a:r>
          </a:p>
        </p:txBody>
      </p:sp>
      <p:sp>
        <p:nvSpPr>
          <p:cNvPr id="21" name="TextBox 21"/>
          <p:cNvSpPr txBox="1"/>
          <p:nvPr/>
        </p:nvSpPr>
        <p:spPr>
          <a:xfrm>
            <a:off x="5400737"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Overview</a:t>
            </a:r>
          </a:p>
        </p:txBody>
      </p:sp>
      <p:sp>
        <p:nvSpPr>
          <p:cNvPr id="22" name="TextBox 22"/>
          <p:cNvSpPr txBox="1"/>
          <p:nvPr/>
        </p:nvSpPr>
        <p:spPr>
          <a:xfrm>
            <a:off x="5394484" y="9164890"/>
            <a:ext cx="6076629" cy="418548"/>
          </a:xfrm>
          <a:prstGeom prst="rect">
            <a:avLst/>
          </a:prstGeom>
        </p:spPr>
        <p:txBody>
          <a:bodyPr lIns="0" tIns="0" rIns="0" bIns="0" rtlCol="0" anchor="t">
            <a:spAutoFit/>
          </a:bodyPr>
          <a:lstStyle/>
          <a:p>
            <a:pPr>
              <a:lnSpc>
                <a:spcPts val="3483"/>
              </a:lnSpc>
            </a:pPr>
            <a:r>
              <a:rPr lang="en-US" sz="2524" spc="247" dirty="0">
                <a:solidFill>
                  <a:srgbClr val="231F20"/>
                </a:solidFill>
                <a:latin typeface="Open Sauce"/>
              </a:rPr>
              <a:t>Our Team</a:t>
            </a:r>
          </a:p>
        </p:txBody>
      </p:sp>
      <p:sp>
        <p:nvSpPr>
          <p:cNvPr id="23" name="TextBox 23"/>
          <p:cNvSpPr txBox="1"/>
          <p:nvPr/>
        </p:nvSpPr>
        <p:spPr>
          <a:xfrm>
            <a:off x="5382194" y="4046181"/>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Problem Statement</a:t>
            </a:r>
          </a:p>
        </p:txBody>
      </p:sp>
      <p:sp>
        <p:nvSpPr>
          <p:cNvPr id="24" name="TextBox 24"/>
          <p:cNvSpPr txBox="1"/>
          <p:nvPr/>
        </p:nvSpPr>
        <p:spPr>
          <a:xfrm>
            <a:off x="5382194" y="484039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The Solution</a:t>
            </a:r>
          </a:p>
        </p:txBody>
      </p:sp>
      <p:sp>
        <p:nvSpPr>
          <p:cNvPr id="25" name="TextBox 25"/>
          <p:cNvSpPr txBox="1"/>
          <p:nvPr/>
        </p:nvSpPr>
        <p:spPr>
          <a:xfrm>
            <a:off x="5366478" y="657133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Competition</a:t>
            </a:r>
          </a:p>
        </p:txBody>
      </p:sp>
      <p:sp>
        <p:nvSpPr>
          <p:cNvPr id="26" name="TextBox 26"/>
          <p:cNvSpPr txBox="1"/>
          <p:nvPr/>
        </p:nvSpPr>
        <p:spPr>
          <a:xfrm>
            <a:off x="5366478" y="7363708"/>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Business Model</a:t>
            </a:r>
          </a:p>
        </p:txBody>
      </p:sp>
      <p:sp>
        <p:nvSpPr>
          <p:cNvPr id="27" name="TextBox 27"/>
          <p:cNvSpPr txBox="1"/>
          <p:nvPr/>
        </p:nvSpPr>
        <p:spPr>
          <a:xfrm>
            <a:off x="5366478" y="820808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rPr>
              <a:t>Future Scope</a:t>
            </a:r>
          </a:p>
        </p:txBody>
      </p:sp>
      <p:sp>
        <p:nvSpPr>
          <p:cNvPr id="28" name="TextBox 20">
            <a:extLst>
              <a:ext uri="{FF2B5EF4-FFF2-40B4-BE49-F238E27FC236}">
                <a16:creationId xmlns:a16="http://schemas.microsoft.com/office/drawing/2014/main" id="{652B2548-AD9C-B819-D418-DE4556DDCB36}"/>
              </a:ext>
            </a:extLst>
          </p:cNvPr>
          <p:cNvSpPr txBox="1"/>
          <p:nvPr/>
        </p:nvSpPr>
        <p:spPr>
          <a:xfrm>
            <a:off x="4024658" y="8771062"/>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Eras Bold ITC" panose="020B0907030504020204" pitchFamily="34" charset="0"/>
              </a:rPr>
              <a:t>08</a:t>
            </a:r>
          </a:p>
        </p:txBody>
      </p:sp>
      <p:sp>
        <p:nvSpPr>
          <p:cNvPr id="29" name="TextBox 25">
            <a:extLst>
              <a:ext uri="{FF2B5EF4-FFF2-40B4-BE49-F238E27FC236}">
                <a16:creationId xmlns:a16="http://schemas.microsoft.com/office/drawing/2014/main" id="{4BE61092-B90E-10F5-9B06-312305E1DBEA}"/>
              </a:ext>
            </a:extLst>
          </p:cNvPr>
          <p:cNvSpPr txBox="1"/>
          <p:nvPr/>
        </p:nvSpPr>
        <p:spPr>
          <a:xfrm>
            <a:off x="5334000" y="571555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Open Sauce"/>
              </a:rPr>
              <a:t>Market Size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262642" y="-3904566"/>
            <a:ext cx="8637895" cy="8637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22" name="Freeform 22"/>
          <p:cNvSpPr/>
          <p:nvPr/>
        </p:nvSpPr>
        <p:spPr>
          <a:xfrm>
            <a:off x="8747792" y="1741356"/>
            <a:ext cx="847584" cy="1009028"/>
          </a:xfrm>
          <a:custGeom>
            <a:avLst/>
            <a:gdLst/>
            <a:ahLst/>
            <a:cxnLst/>
            <a:rect l="l" t="t" r="r" b="b"/>
            <a:pathLst>
              <a:path w="847584" h="1009028">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7309182" y="5460012"/>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25" name="Group 25"/>
          <p:cNvGrpSpPr/>
          <p:nvPr/>
        </p:nvGrpSpPr>
        <p:grpSpPr>
          <a:xfrm>
            <a:off x="7449560" y="6112798"/>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27" name="Group 27"/>
          <p:cNvGrpSpPr/>
          <p:nvPr/>
        </p:nvGrpSpPr>
        <p:grpSpPr>
          <a:xfrm>
            <a:off x="7755734" y="5637362"/>
            <a:ext cx="5916664" cy="15378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a:p>
          </p:txBody>
        </p:sp>
      </p:grpSp>
      <p:grpSp>
        <p:nvGrpSpPr>
          <p:cNvPr id="29" name="Group 29"/>
          <p:cNvGrpSpPr/>
          <p:nvPr/>
        </p:nvGrpSpPr>
        <p:grpSpPr>
          <a:xfrm>
            <a:off x="10762591" y="7347891"/>
            <a:ext cx="1165193" cy="1910409"/>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a:p>
          </p:txBody>
        </p:sp>
      </p:grpSp>
      <p:grpSp>
        <p:nvGrpSpPr>
          <p:cNvPr id="31" name="Group 31"/>
          <p:cNvGrpSpPr/>
          <p:nvPr/>
        </p:nvGrpSpPr>
        <p:grpSpPr>
          <a:xfrm>
            <a:off x="11450038" y="8000677"/>
            <a:ext cx="325815" cy="605415"/>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33" name="Group 33"/>
          <p:cNvGrpSpPr/>
          <p:nvPr/>
        </p:nvGrpSpPr>
        <p:grpSpPr>
          <a:xfrm>
            <a:off x="5518354" y="7525241"/>
            <a:ext cx="5918974" cy="15378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a:p>
          </p:txBody>
        </p:sp>
      </p:grpSp>
      <p:sp>
        <p:nvSpPr>
          <p:cNvPr id="35" name="Freeform 35"/>
          <p:cNvSpPr/>
          <p:nvPr/>
        </p:nvSpPr>
        <p:spPr>
          <a:xfrm>
            <a:off x="9889965" y="3595131"/>
            <a:ext cx="976021" cy="1071481"/>
          </a:xfrm>
          <a:custGeom>
            <a:avLst/>
            <a:gdLst/>
            <a:ahLst/>
            <a:cxnLst/>
            <a:rect l="l" t="t" r="r" b="b"/>
            <a:pathLst>
              <a:path w="976021" h="107148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a:off x="8477841" y="5957903"/>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Freeform 37"/>
          <p:cNvSpPr/>
          <p:nvPr/>
        </p:nvSpPr>
        <p:spPr>
          <a:xfrm>
            <a:off x="9835982" y="787048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TextBox 38"/>
          <p:cNvSpPr txBox="1"/>
          <p:nvPr/>
        </p:nvSpPr>
        <p:spPr>
          <a:xfrm>
            <a:off x="500749" y="809625"/>
            <a:ext cx="5605439" cy="1269945"/>
          </a:xfrm>
          <a:prstGeom prst="rect">
            <a:avLst/>
          </a:prstGeom>
        </p:spPr>
        <p:txBody>
          <a:bodyPr lIns="0" tIns="0" rIns="0" bIns="0" rtlCol="0" anchor="t">
            <a:spAutoFit/>
          </a:bodyPr>
          <a:lstStyle/>
          <a:p>
            <a:pPr marL="0" lvl="0" indent="0" algn="l">
              <a:lnSpc>
                <a:spcPts val="9586"/>
              </a:lnSpc>
              <a:spcBef>
                <a:spcPct val="0"/>
              </a:spcBef>
            </a:pPr>
            <a:r>
              <a:rPr lang="en-US" sz="6946" spc="680" dirty="0">
                <a:solidFill>
                  <a:srgbClr val="FFFFFF"/>
                </a:solidFill>
                <a:latin typeface="Codec Pro ExtraBold"/>
              </a:rPr>
              <a:t>Overview</a:t>
            </a:r>
          </a:p>
        </p:txBody>
      </p:sp>
      <p:sp>
        <p:nvSpPr>
          <p:cNvPr id="39" name="TextBox 39"/>
          <p:cNvSpPr txBox="1"/>
          <p:nvPr/>
        </p:nvSpPr>
        <p:spPr>
          <a:xfrm>
            <a:off x="9771217" y="1861606"/>
            <a:ext cx="3636065" cy="739953"/>
          </a:xfrm>
          <a:prstGeom prst="rect">
            <a:avLst/>
          </a:prstGeom>
        </p:spPr>
        <p:txBody>
          <a:bodyPr lIns="0" tIns="0" rIns="0" bIns="0" rtlCol="0" anchor="t">
            <a:spAutoFit/>
          </a:bodyPr>
          <a:lstStyle/>
          <a:p>
            <a:pPr marL="0" lvl="0" indent="0" algn="l">
              <a:lnSpc>
                <a:spcPts val="2012"/>
              </a:lnSpc>
              <a:spcBef>
                <a:spcPct val="0"/>
              </a:spcBef>
            </a:pPr>
            <a:r>
              <a:rPr lang="en-US" sz="1458" spc="142" dirty="0">
                <a:solidFill>
                  <a:srgbClr val="FFFFFF"/>
                </a:solidFill>
                <a:latin typeface="Open Sauce"/>
              </a:rPr>
              <a:t>Many people want we talk to want to help the society improve in some or the other way</a:t>
            </a:r>
          </a:p>
        </p:txBody>
      </p:sp>
      <p:sp>
        <p:nvSpPr>
          <p:cNvPr id="40" name="TextBox 40"/>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1" name="TextBox 41"/>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42" name="TextBox 42"/>
          <p:cNvSpPr txBox="1"/>
          <p:nvPr/>
        </p:nvSpPr>
        <p:spPr>
          <a:xfrm>
            <a:off x="9561664" y="5792505"/>
            <a:ext cx="3636065" cy="1236429"/>
          </a:xfrm>
          <a:prstGeom prst="rect">
            <a:avLst/>
          </a:prstGeom>
        </p:spPr>
        <p:txBody>
          <a:bodyPr lIns="0" tIns="0" rIns="0" bIns="0" rtlCol="0" anchor="t">
            <a:spAutoFit/>
          </a:bodyPr>
          <a:lstStyle/>
          <a:p>
            <a:pPr marL="0" lvl="0" indent="0" algn="l">
              <a:lnSpc>
                <a:spcPts val="2012"/>
              </a:lnSpc>
              <a:spcBef>
                <a:spcPct val="0"/>
              </a:spcBef>
            </a:pPr>
            <a:r>
              <a:rPr lang="en-US" sz="1458" spc="142">
                <a:solidFill>
                  <a:srgbClr val="FFFFFF"/>
                </a:solidFill>
                <a:latin typeface="Open Sauce"/>
              </a:rPr>
              <a:t>So they decide to help NGOs which are one of the best ways to help people in need and to ensure that the resources are actually going to the needy</a:t>
            </a:r>
          </a:p>
        </p:txBody>
      </p:sp>
      <p:sp>
        <p:nvSpPr>
          <p:cNvPr id="43" name="TextBox 43"/>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4" name="TextBox 44"/>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5" name="TextBox 45"/>
          <p:cNvSpPr txBox="1"/>
          <p:nvPr/>
        </p:nvSpPr>
        <p:spPr>
          <a:xfrm>
            <a:off x="6135152" y="3740748"/>
            <a:ext cx="3636065" cy="738189"/>
          </a:xfrm>
          <a:prstGeom prst="rect">
            <a:avLst/>
          </a:prstGeom>
        </p:spPr>
        <p:txBody>
          <a:bodyPr lIns="0" tIns="0" rIns="0" bIns="0" rtlCol="0" anchor="t">
            <a:spAutoFit/>
          </a:bodyPr>
          <a:lstStyle/>
          <a:p>
            <a:pPr marL="0" lvl="0" indent="0" algn="r">
              <a:lnSpc>
                <a:spcPts val="2012"/>
              </a:lnSpc>
              <a:spcBef>
                <a:spcPct val="0"/>
              </a:spcBef>
            </a:pPr>
            <a:r>
              <a:rPr lang="en-US" sz="1458" spc="142" dirty="0">
                <a:solidFill>
                  <a:srgbClr val="FFFFFF"/>
                </a:solidFill>
                <a:latin typeface="Open Sauce"/>
              </a:rPr>
              <a:t>But many people in their busy lives lack the time, effort and the resources to do so</a:t>
            </a:r>
          </a:p>
        </p:txBody>
      </p:sp>
      <p:sp>
        <p:nvSpPr>
          <p:cNvPr id="46" name="TextBox 46"/>
          <p:cNvSpPr txBox="1"/>
          <p:nvPr/>
        </p:nvSpPr>
        <p:spPr>
          <a:xfrm>
            <a:off x="6152292" y="7672064"/>
            <a:ext cx="3636065" cy="1233489"/>
          </a:xfrm>
          <a:prstGeom prst="rect">
            <a:avLst/>
          </a:prstGeom>
        </p:spPr>
        <p:txBody>
          <a:bodyPr lIns="0" tIns="0" rIns="0" bIns="0" rtlCol="0" anchor="t">
            <a:spAutoFit/>
          </a:bodyPr>
          <a:lstStyle/>
          <a:p>
            <a:pPr marL="0" lvl="0" indent="0" algn="r">
              <a:lnSpc>
                <a:spcPts val="2012"/>
              </a:lnSpc>
              <a:spcBef>
                <a:spcPct val="0"/>
              </a:spcBef>
            </a:pPr>
            <a:r>
              <a:rPr lang="en-US" sz="1458" spc="142">
                <a:solidFill>
                  <a:srgbClr val="FFFFFF"/>
                </a:solidFill>
                <a:latin typeface="Open Sauce"/>
              </a:rPr>
              <a:t>But there is a huge absence of any good resources and tools that one can use to know which NGO is the best suited to them and which NGO is not just fake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903977" y="1596132"/>
            <a:ext cx="4290470" cy="1524520"/>
          </a:xfrm>
          <a:prstGeom prst="rect">
            <a:avLst/>
          </a:prstGeom>
        </p:spPr>
        <p:txBody>
          <a:bodyPr lIns="0" tIns="0" rIns="0" bIns="0" rtlCol="0" anchor="t">
            <a:spAutoFit/>
          </a:bodyPr>
          <a:lstStyle/>
          <a:p>
            <a:pPr marL="0" lvl="0" indent="0" algn="l">
              <a:lnSpc>
                <a:spcPts val="5862"/>
              </a:lnSpc>
              <a:spcBef>
                <a:spcPct val="0"/>
              </a:spcBef>
            </a:pPr>
            <a:r>
              <a:rPr lang="en-US" sz="5921" b="1" spc="207" dirty="0">
                <a:solidFill>
                  <a:srgbClr val="040506"/>
                </a:solidFill>
              </a:rPr>
              <a:t>Problem Statement</a:t>
            </a:r>
          </a:p>
        </p:txBody>
      </p:sp>
      <p:sp>
        <p:nvSpPr>
          <p:cNvPr id="4" name="TextBox 4"/>
          <p:cNvSpPr txBox="1"/>
          <p:nvPr/>
        </p:nvSpPr>
        <p:spPr>
          <a:xfrm>
            <a:off x="1903977" y="4034225"/>
            <a:ext cx="14872812" cy="847725"/>
          </a:xfrm>
          <a:prstGeom prst="rect">
            <a:avLst/>
          </a:prstGeom>
        </p:spPr>
        <p:txBody>
          <a:bodyPr lIns="0" tIns="0" rIns="0" bIns="0" rtlCol="0" anchor="t">
            <a:spAutoFit/>
          </a:bodyPr>
          <a:lstStyle/>
          <a:p>
            <a:pPr marL="0" lvl="0" indent="0">
              <a:lnSpc>
                <a:spcPts val="3449"/>
              </a:lnSpc>
              <a:spcBef>
                <a:spcPct val="0"/>
              </a:spcBef>
            </a:pPr>
            <a:r>
              <a:rPr lang="en-US" sz="2499" spc="244" dirty="0">
                <a:solidFill>
                  <a:srgbClr val="231F20"/>
                </a:solidFill>
                <a:latin typeface="Open Sauce"/>
              </a:rPr>
              <a:t>Lack of Proper and trustworthy resources available when trying to find a good NGO to help.</a:t>
            </a:r>
          </a:p>
        </p:txBody>
      </p:sp>
      <p:sp>
        <p:nvSpPr>
          <p:cNvPr id="5" name="TextBox 5"/>
          <p:cNvSpPr txBox="1"/>
          <p:nvPr/>
        </p:nvSpPr>
        <p:spPr>
          <a:xfrm>
            <a:off x="1903977" y="3481771"/>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01</a:t>
            </a:r>
          </a:p>
        </p:txBody>
      </p:sp>
      <p:sp>
        <p:nvSpPr>
          <p:cNvPr id="6" name="TextBox 6"/>
          <p:cNvSpPr txBox="1"/>
          <p:nvPr/>
        </p:nvSpPr>
        <p:spPr>
          <a:xfrm>
            <a:off x="1903977" y="5012882"/>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02</a:t>
            </a:r>
          </a:p>
        </p:txBody>
      </p:sp>
      <p:sp>
        <p:nvSpPr>
          <p:cNvPr id="7" name="TextBox 7"/>
          <p:cNvSpPr txBox="1"/>
          <p:nvPr/>
        </p:nvSpPr>
        <p:spPr>
          <a:xfrm>
            <a:off x="1903977" y="6578613"/>
            <a:ext cx="13218608" cy="419100"/>
          </a:xfrm>
          <a:prstGeom prst="rect">
            <a:avLst/>
          </a:prstGeom>
        </p:spPr>
        <p:txBody>
          <a:bodyPr lIns="0" tIns="0" rIns="0" bIns="0" rtlCol="0" anchor="t">
            <a:spAutoFit/>
          </a:bodyPr>
          <a:lstStyle/>
          <a:p>
            <a:pPr marL="0" lvl="0" indent="0">
              <a:lnSpc>
                <a:spcPts val="3449"/>
              </a:lnSpc>
              <a:spcBef>
                <a:spcPct val="0"/>
              </a:spcBef>
            </a:pPr>
            <a:r>
              <a:rPr lang="en-US" sz="2499" spc="244">
                <a:solidFill>
                  <a:srgbClr val="231F20"/>
                </a:solidFill>
                <a:latin typeface="Open Sauce"/>
              </a:rPr>
              <a:t>Help to support the United Nations Sustainable Development Goals</a:t>
            </a:r>
          </a:p>
        </p:txBody>
      </p:sp>
      <p:sp>
        <p:nvSpPr>
          <p:cNvPr id="8" name="TextBox 8"/>
          <p:cNvSpPr txBox="1"/>
          <p:nvPr/>
        </p:nvSpPr>
        <p:spPr>
          <a:xfrm>
            <a:off x="1903977" y="6116380"/>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03</a:t>
            </a:r>
          </a:p>
        </p:txBody>
      </p:sp>
      <p:sp>
        <p:nvSpPr>
          <p:cNvPr id="9" name="Freeform 9"/>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903977" y="5494164"/>
            <a:ext cx="13864782" cy="419100"/>
          </a:xfrm>
          <a:prstGeom prst="rect">
            <a:avLst/>
          </a:prstGeom>
        </p:spPr>
        <p:txBody>
          <a:bodyPr lIns="0" tIns="0" rIns="0" bIns="0" rtlCol="0" anchor="t">
            <a:spAutoFit/>
          </a:bodyPr>
          <a:lstStyle/>
          <a:p>
            <a:pPr marL="0" lvl="0" indent="0">
              <a:lnSpc>
                <a:spcPts val="3449"/>
              </a:lnSpc>
              <a:spcBef>
                <a:spcPct val="0"/>
              </a:spcBef>
            </a:pPr>
            <a:r>
              <a:rPr lang="en-US" sz="2499" spc="244">
                <a:solidFill>
                  <a:srgbClr val="231F20"/>
                </a:solidFill>
                <a:latin typeface="Open Sauce"/>
              </a:rPr>
              <a:t>Make helping people feel more rewarding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2515563" y="319615"/>
            <a:ext cx="4659611" cy="9647769"/>
            <a:chOff x="0" y="0"/>
            <a:chExt cx="6212815" cy="12863692"/>
          </a:xfrm>
        </p:grpSpPr>
        <p:pic>
          <p:nvPicPr>
            <p:cNvPr id="4" name="Picture 4"/>
            <p:cNvPicPr>
              <a:picLocks noChangeAspect="1"/>
            </p:cNvPicPr>
            <p:nvPr/>
          </p:nvPicPr>
          <p:blipFill>
            <a:blip r:embed="rId3"/>
            <a:srcRect t="3413" b="3413"/>
            <a:stretch>
              <a:fillRect/>
            </a:stretch>
          </p:blipFill>
          <p:spPr>
            <a:xfrm>
              <a:off x="0" y="0"/>
              <a:ext cx="6212815" cy="12863692"/>
            </a:xfrm>
            <a:prstGeom prst="rect">
              <a:avLst/>
            </a:prstGeom>
          </p:spPr>
        </p:pic>
      </p:grpSp>
      <p:sp>
        <p:nvSpPr>
          <p:cNvPr id="5" name="TextBox 5"/>
          <p:cNvSpPr txBox="1"/>
          <p:nvPr/>
        </p:nvSpPr>
        <p:spPr>
          <a:xfrm>
            <a:off x="1903977" y="1596132"/>
            <a:ext cx="4039623" cy="1524520"/>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rPr>
              <a:t>The Solution</a:t>
            </a:r>
          </a:p>
        </p:txBody>
      </p:sp>
      <p:sp>
        <p:nvSpPr>
          <p:cNvPr id="6" name="TextBox 6"/>
          <p:cNvSpPr txBox="1"/>
          <p:nvPr/>
        </p:nvSpPr>
        <p:spPr>
          <a:xfrm>
            <a:off x="1028700" y="4052887"/>
            <a:ext cx="11486863" cy="1704975"/>
          </a:xfrm>
          <a:prstGeom prst="rect">
            <a:avLst/>
          </a:prstGeom>
        </p:spPr>
        <p:txBody>
          <a:bodyPr lIns="0" tIns="0" rIns="0" bIns="0" rtlCol="0" anchor="t">
            <a:spAutoFit/>
          </a:bodyPr>
          <a:lstStyle/>
          <a:p>
            <a:pPr marL="0" lvl="0" indent="0">
              <a:lnSpc>
                <a:spcPts val="3449"/>
              </a:lnSpc>
              <a:spcBef>
                <a:spcPct val="0"/>
              </a:spcBef>
            </a:pPr>
            <a:r>
              <a:rPr lang="en-US" sz="2499" spc="244" dirty="0">
                <a:solidFill>
                  <a:srgbClr val="231F20"/>
                </a:solidFill>
                <a:latin typeface="Open Sauce"/>
              </a:rPr>
              <a:t>We created a flutter app that can help bridge the gap between the NGOs and the common people. The app shows you all the NGOs that are currently ACTIVE in your area and view all the details about their work and how to contact them.</a:t>
            </a:r>
          </a:p>
        </p:txBody>
      </p:sp>
      <p:sp>
        <p:nvSpPr>
          <p:cNvPr id="7" name="TextBox 7"/>
          <p:cNvSpPr txBox="1"/>
          <p:nvPr/>
        </p:nvSpPr>
        <p:spPr>
          <a:xfrm>
            <a:off x="1028700" y="3302065"/>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01</a:t>
            </a:r>
          </a:p>
        </p:txBody>
      </p:sp>
      <p:sp>
        <p:nvSpPr>
          <p:cNvPr id="8" name="Freeform 8"/>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2515563" y="319615"/>
            <a:ext cx="4659611" cy="9647769"/>
            <a:chOff x="0" y="0"/>
            <a:chExt cx="6212815" cy="12863692"/>
          </a:xfrm>
        </p:grpSpPr>
        <p:pic>
          <p:nvPicPr>
            <p:cNvPr id="4" name="Picture 4"/>
            <p:cNvPicPr>
              <a:picLocks noChangeAspect="1"/>
            </p:cNvPicPr>
            <p:nvPr/>
          </p:nvPicPr>
          <p:blipFill>
            <a:blip r:embed="rId3"/>
            <a:srcRect t="3413" b="3413"/>
            <a:stretch>
              <a:fillRect/>
            </a:stretch>
          </p:blipFill>
          <p:spPr>
            <a:xfrm>
              <a:off x="0" y="0"/>
              <a:ext cx="6212815" cy="12863692"/>
            </a:xfrm>
            <a:prstGeom prst="rect">
              <a:avLst/>
            </a:prstGeom>
          </p:spPr>
        </p:pic>
      </p:grpSp>
      <p:sp>
        <p:nvSpPr>
          <p:cNvPr id="5" name="TextBox 5"/>
          <p:cNvSpPr txBox="1"/>
          <p:nvPr/>
        </p:nvSpPr>
        <p:spPr>
          <a:xfrm>
            <a:off x="1903977" y="1596132"/>
            <a:ext cx="3868461" cy="1524520"/>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rPr>
              <a:t>The Solution</a:t>
            </a:r>
          </a:p>
        </p:txBody>
      </p:sp>
      <p:sp>
        <p:nvSpPr>
          <p:cNvPr id="6" name="TextBox 6"/>
          <p:cNvSpPr txBox="1"/>
          <p:nvPr/>
        </p:nvSpPr>
        <p:spPr>
          <a:xfrm>
            <a:off x="1028700" y="4295775"/>
            <a:ext cx="10401292" cy="1276350"/>
          </a:xfrm>
          <a:prstGeom prst="rect">
            <a:avLst/>
          </a:prstGeom>
        </p:spPr>
        <p:txBody>
          <a:bodyPr lIns="0" tIns="0" rIns="0" bIns="0" rtlCol="0" anchor="t">
            <a:spAutoFit/>
          </a:bodyPr>
          <a:lstStyle/>
          <a:p>
            <a:pPr marL="0" lvl="0" indent="0">
              <a:lnSpc>
                <a:spcPts val="3449"/>
              </a:lnSpc>
              <a:spcBef>
                <a:spcPct val="0"/>
              </a:spcBef>
            </a:pPr>
            <a:r>
              <a:rPr lang="en-US" sz="2499" spc="244">
                <a:solidFill>
                  <a:srgbClr val="231F20"/>
                </a:solidFill>
                <a:latin typeface="Open Sauce"/>
              </a:rPr>
              <a:t>Users can select the specific sustainable goal they want to help and see the top NGOs nationally that help solve that problem</a:t>
            </a:r>
          </a:p>
        </p:txBody>
      </p:sp>
      <p:sp>
        <p:nvSpPr>
          <p:cNvPr id="7" name="TextBox 7"/>
          <p:cNvSpPr txBox="1"/>
          <p:nvPr/>
        </p:nvSpPr>
        <p:spPr>
          <a:xfrm>
            <a:off x="1028700" y="3302065"/>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02</a:t>
            </a:r>
          </a:p>
        </p:txBody>
      </p:sp>
      <p:sp>
        <p:nvSpPr>
          <p:cNvPr id="8" name="Freeform 8"/>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2515563" y="319615"/>
            <a:ext cx="4659611" cy="9647769"/>
            <a:chOff x="0" y="0"/>
            <a:chExt cx="6212815" cy="12863692"/>
          </a:xfrm>
        </p:grpSpPr>
        <p:pic>
          <p:nvPicPr>
            <p:cNvPr id="4" name="Picture 4"/>
            <p:cNvPicPr>
              <a:picLocks noChangeAspect="1"/>
            </p:cNvPicPr>
            <p:nvPr/>
          </p:nvPicPr>
          <p:blipFill>
            <a:blip r:embed="rId3"/>
            <a:srcRect t="3413" b="3413"/>
            <a:stretch>
              <a:fillRect/>
            </a:stretch>
          </p:blipFill>
          <p:spPr>
            <a:xfrm>
              <a:off x="0" y="0"/>
              <a:ext cx="6212815" cy="12863692"/>
            </a:xfrm>
            <a:prstGeom prst="rect">
              <a:avLst/>
            </a:prstGeom>
          </p:spPr>
        </p:pic>
      </p:grpSp>
      <p:sp>
        <p:nvSpPr>
          <p:cNvPr id="5" name="TextBox 5"/>
          <p:cNvSpPr txBox="1"/>
          <p:nvPr/>
        </p:nvSpPr>
        <p:spPr>
          <a:xfrm>
            <a:off x="1903977" y="1596132"/>
            <a:ext cx="3465904" cy="1524520"/>
          </a:xfrm>
          <a:prstGeom prst="rect">
            <a:avLst/>
          </a:prstGeom>
        </p:spPr>
        <p:txBody>
          <a:bodyPr wrap="square" lIns="0" tIns="0" rIns="0" bIns="0" rtlCol="0" anchor="t">
            <a:spAutoFit/>
          </a:bodyPr>
          <a:lstStyle/>
          <a:p>
            <a:pPr marL="0" lvl="0" indent="0" algn="l">
              <a:lnSpc>
                <a:spcPts val="5862"/>
              </a:lnSpc>
              <a:spcBef>
                <a:spcPct val="0"/>
              </a:spcBef>
            </a:pPr>
            <a:r>
              <a:rPr lang="en-US" sz="5921" b="1" spc="207" dirty="0">
                <a:solidFill>
                  <a:srgbClr val="040506"/>
                </a:solidFill>
              </a:rPr>
              <a:t>The Solution</a:t>
            </a:r>
          </a:p>
        </p:txBody>
      </p:sp>
      <p:sp>
        <p:nvSpPr>
          <p:cNvPr id="6" name="TextBox 6"/>
          <p:cNvSpPr txBox="1"/>
          <p:nvPr/>
        </p:nvSpPr>
        <p:spPr>
          <a:xfrm>
            <a:off x="1028700" y="4295775"/>
            <a:ext cx="10401292" cy="2133600"/>
          </a:xfrm>
          <a:prstGeom prst="rect">
            <a:avLst/>
          </a:prstGeom>
        </p:spPr>
        <p:txBody>
          <a:bodyPr lIns="0" tIns="0" rIns="0" bIns="0" rtlCol="0" anchor="t">
            <a:spAutoFit/>
          </a:bodyPr>
          <a:lstStyle/>
          <a:p>
            <a:pPr>
              <a:lnSpc>
                <a:spcPts val="3449"/>
              </a:lnSpc>
            </a:pPr>
            <a:r>
              <a:rPr lang="en-US" sz="2499" spc="244" dirty="0">
                <a:solidFill>
                  <a:srgbClr val="231F20"/>
                </a:solidFill>
                <a:latin typeface="Open Sauce"/>
              </a:rPr>
              <a:t>NGOs can also use this app to request different goods or services for their shelters and events.</a:t>
            </a:r>
          </a:p>
          <a:p>
            <a:pPr marL="0" lvl="0" indent="0">
              <a:lnSpc>
                <a:spcPts val="3449"/>
              </a:lnSpc>
              <a:spcBef>
                <a:spcPct val="0"/>
              </a:spcBef>
            </a:pPr>
            <a:r>
              <a:rPr lang="en-US" sz="2499" spc="244" dirty="0">
                <a:solidFill>
                  <a:srgbClr val="231F20"/>
                </a:solidFill>
                <a:latin typeface="Open Sauce"/>
              </a:rPr>
              <a:t>People can choose from Physically volunteering at events to sending old clothes, food, stationary or even donating money to them.</a:t>
            </a:r>
          </a:p>
        </p:txBody>
      </p:sp>
      <p:sp>
        <p:nvSpPr>
          <p:cNvPr id="7" name="TextBox 7"/>
          <p:cNvSpPr txBox="1"/>
          <p:nvPr/>
        </p:nvSpPr>
        <p:spPr>
          <a:xfrm>
            <a:off x="1028700" y="3302065"/>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03</a:t>
            </a:r>
          </a:p>
        </p:txBody>
      </p:sp>
      <p:sp>
        <p:nvSpPr>
          <p:cNvPr id="8" name="Freeform 8"/>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1903977" y="1596132"/>
            <a:ext cx="4290470" cy="767903"/>
          </a:xfrm>
          <a:prstGeom prst="rect">
            <a:avLst/>
          </a:prstGeom>
        </p:spPr>
        <p:txBody>
          <a:bodyPr lIns="0" tIns="0" rIns="0" bIns="0" rtlCol="0" anchor="t">
            <a:spAutoFit/>
          </a:bodyPr>
          <a:lstStyle/>
          <a:p>
            <a:pPr marL="0" lvl="0" indent="0" algn="l">
              <a:lnSpc>
                <a:spcPts val="5862"/>
              </a:lnSpc>
              <a:spcBef>
                <a:spcPct val="0"/>
              </a:spcBef>
            </a:pPr>
            <a:r>
              <a:rPr lang="en-US" sz="5921" b="1" spc="207" dirty="0">
                <a:solidFill>
                  <a:srgbClr val="040506"/>
                </a:solidFill>
              </a:rPr>
              <a:t>Market Size</a:t>
            </a:r>
          </a:p>
        </p:txBody>
      </p:sp>
      <p:sp>
        <p:nvSpPr>
          <p:cNvPr id="4" name="TextBox 4"/>
          <p:cNvSpPr txBox="1"/>
          <p:nvPr/>
        </p:nvSpPr>
        <p:spPr>
          <a:xfrm>
            <a:off x="1903977" y="3543300"/>
            <a:ext cx="13717023" cy="3035254"/>
          </a:xfrm>
          <a:prstGeom prst="rect">
            <a:avLst/>
          </a:prstGeom>
        </p:spPr>
        <p:txBody>
          <a:bodyPr wrap="square" lIns="0" tIns="0" rIns="0" bIns="0" rtlCol="0" anchor="t">
            <a:spAutoFit/>
          </a:bodyPr>
          <a:lstStyle/>
          <a:p>
            <a:pPr marL="342900" lvl="0" indent="-342900">
              <a:lnSpc>
                <a:spcPts val="3449"/>
              </a:lnSpc>
              <a:spcBef>
                <a:spcPct val="0"/>
              </a:spcBef>
              <a:buFont typeface="Arial" panose="020B0604020202020204" pitchFamily="34" charset="0"/>
              <a:buChar char="•"/>
            </a:pPr>
            <a:r>
              <a:rPr lang="en-US" sz="2800" spc="244" dirty="0">
                <a:solidFill>
                  <a:srgbClr val="231F20"/>
                </a:solidFill>
                <a:latin typeface="Open Sauce"/>
              </a:rPr>
              <a:t>Approx Rs. 27000 Crore total donations are made in India out of which approx. Rs. 900 Crores is directly to NGOs.</a:t>
            </a:r>
          </a:p>
          <a:p>
            <a:pPr marL="342900" lvl="0" indent="-342900">
              <a:lnSpc>
                <a:spcPts val="3449"/>
              </a:lnSpc>
              <a:spcBef>
                <a:spcPct val="0"/>
              </a:spcBef>
              <a:buFont typeface="Arial" panose="020B0604020202020204" pitchFamily="34" charset="0"/>
              <a:buChar char="•"/>
            </a:pPr>
            <a:r>
              <a:rPr lang="en-US" sz="2800" spc="244" dirty="0">
                <a:solidFill>
                  <a:srgbClr val="231F20"/>
                </a:solidFill>
                <a:latin typeface="Open Sauce"/>
              </a:rPr>
              <a:t>People usually donate 1-2% of their total income to several causes.</a:t>
            </a:r>
          </a:p>
          <a:p>
            <a:pPr marL="342900" lvl="0" indent="-342900">
              <a:lnSpc>
                <a:spcPts val="3449"/>
              </a:lnSpc>
              <a:spcBef>
                <a:spcPct val="0"/>
              </a:spcBef>
              <a:buFont typeface="Arial" panose="020B0604020202020204" pitchFamily="34" charset="0"/>
              <a:buChar char="•"/>
            </a:pPr>
            <a:r>
              <a:rPr lang="en-US" sz="2800" b="0" i="0" dirty="0">
                <a:effectLst/>
                <a:latin typeface="Open Sauce" panose="020B0604020202020204" charset="0"/>
              </a:rPr>
              <a:t>Up to 85% of Indians surveyed across cities said they participated in some charitable action related to the pandemic. Two in three gave money or goods to charities or for community services</a:t>
            </a:r>
            <a:endParaRPr lang="en-US" sz="2800" spc="244" dirty="0">
              <a:latin typeface="Open Sauce" panose="020B0604020202020204" charset="0"/>
            </a:endParaRPr>
          </a:p>
        </p:txBody>
      </p:sp>
      <p:sp>
        <p:nvSpPr>
          <p:cNvPr id="9" name="Freeform 9"/>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4">
            <a:extLst>
              <a:ext uri="{FF2B5EF4-FFF2-40B4-BE49-F238E27FC236}">
                <a16:creationId xmlns:a16="http://schemas.microsoft.com/office/drawing/2014/main" id="{9F42ED97-F9B7-59E6-344E-C4653544519E}"/>
              </a:ext>
            </a:extLst>
          </p:cNvPr>
          <p:cNvSpPr txBox="1"/>
          <p:nvPr/>
        </p:nvSpPr>
        <p:spPr>
          <a:xfrm>
            <a:off x="14010179" y="8368169"/>
            <a:ext cx="4583635" cy="386003"/>
          </a:xfrm>
          <a:prstGeom prst="rect">
            <a:avLst/>
          </a:prstGeom>
        </p:spPr>
        <p:txBody>
          <a:bodyPr wrap="square" lIns="0" tIns="0" rIns="0" bIns="0" rtlCol="0" anchor="t">
            <a:spAutoFit/>
          </a:bodyPr>
          <a:lstStyle/>
          <a:p>
            <a:pPr lvl="0">
              <a:lnSpc>
                <a:spcPts val="3449"/>
              </a:lnSpc>
              <a:spcBef>
                <a:spcPct val="0"/>
              </a:spcBef>
            </a:pPr>
            <a:r>
              <a:rPr lang="en-US" spc="244" dirty="0">
                <a:solidFill>
                  <a:srgbClr val="231F20"/>
                </a:solidFill>
                <a:latin typeface="Open Sauce"/>
              </a:rPr>
              <a:t>Sources: </a:t>
            </a:r>
            <a:r>
              <a:rPr lang="en-US" spc="244" dirty="0" err="1">
                <a:solidFill>
                  <a:srgbClr val="231F20"/>
                </a:solidFill>
                <a:latin typeface="Open Sauce"/>
              </a:rPr>
              <a:t>LiveMint</a:t>
            </a:r>
            <a:endParaRPr lang="en-US" spc="244" dirty="0">
              <a:solidFill>
                <a:srgbClr val="231F20"/>
              </a:solidFill>
              <a:latin typeface="Open Sauce"/>
            </a:endParaRPr>
          </a:p>
        </p:txBody>
      </p:sp>
    </p:spTree>
    <p:extLst>
      <p:ext uri="{BB962C8B-B14F-4D97-AF65-F5344CB8AC3E}">
        <p14:creationId xmlns:p14="http://schemas.microsoft.com/office/powerpoint/2010/main" val="260760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757864" y="2547270"/>
            <a:ext cx="6306960" cy="6309618"/>
            <a:chOff x="0" y="0"/>
            <a:chExt cx="6832800" cy="6835680"/>
          </a:xfrm>
        </p:grpSpPr>
        <p:sp>
          <p:nvSpPr>
            <p:cNvPr id="3" name="Freeform 3"/>
            <p:cNvSpPr/>
            <p:nvPr/>
          </p:nvSpPr>
          <p:spPr>
            <a:xfrm>
              <a:off x="0" y="508"/>
              <a:ext cx="6832726" cy="6835140"/>
            </a:xfrm>
            <a:custGeom>
              <a:avLst/>
              <a:gdLst/>
              <a:ahLst/>
              <a:cxnLst/>
              <a:rect l="l" t="t" r="r" b="b"/>
              <a:pathLst>
                <a:path w="6832726" h="6835140">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txBody>
            <a:bodyPr/>
            <a:lstStyle/>
            <a:p>
              <a:endParaRPr lang="en-US"/>
            </a:p>
          </p:txBody>
        </p:sp>
      </p:grpSp>
      <p:grpSp>
        <p:nvGrpSpPr>
          <p:cNvPr id="4" name="Group 4"/>
          <p:cNvGrpSpPr/>
          <p:nvPr/>
        </p:nvGrpSpPr>
        <p:grpSpPr>
          <a:xfrm>
            <a:off x="15035582" y="2145857"/>
            <a:ext cx="2223718" cy="2218402"/>
            <a:chOff x="0" y="0"/>
            <a:chExt cx="2409120" cy="2403360"/>
          </a:xfrm>
        </p:grpSpPr>
        <p:sp>
          <p:nvSpPr>
            <p:cNvPr id="5" name="Freeform 5"/>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endParaRPr lang="en-US"/>
            </a:p>
          </p:txBody>
        </p:sp>
      </p:grpSp>
      <p:grpSp>
        <p:nvGrpSpPr>
          <p:cNvPr id="6" name="Group 6"/>
          <p:cNvGrpSpPr/>
          <p:nvPr/>
        </p:nvGrpSpPr>
        <p:grpSpPr>
          <a:xfrm>
            <a:off x="14372985" y="3913002"/>
            <a:ext cx="507082" cy="515722"/>
            <a:chOff x="0" y="0"/>
            <a:chExt cx="549360" cy="558720"/>
          </a:xfrm>
        </p:grpSpPr>
        <p:sp>
          <p:nvSpPr>
            <p:cNvPr id="7" name="Freeform 7"/>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8" name="Freeform 8"/>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9" name="Group 9"/>
          <p:cNvGrpSpPr/>
          <p:nvPr/>
        </p:nvGrpSpPr>
        <p:grpSpPr>
          <a:xfrm>
            <a:off x="15035582" y="7039898"/>
            <a:ext cx="2223718" cy="2218402"/>
            <a:chOff x="0" y="0"/>
            <a:chExt cx="2409120" cy="2403360"/>
          </a:xfrm>
        </p:grpSpPr>
        <p:sp>
          <p:nvSpPr>
            <p:cNvPr id="10" name="Freeform 10"/>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txBody>
            <a:bodyPr/>
            <a:lstStyle/>
            <a:p>
              <a:endParaRPr lang="en-US"/>
            </a:p>
          </p:txBody>
        </p:sp>
      </p:grpSp>
      <p:grpSp>
        <p:nvGrpSpPr>
          <p:cNvPr id="11" name="Group 11"/>
          <p:cNvGrpSpPr/>
          <p:nvPr/>
        </p:nvGrpSpPr>
        <p:grpSpPr>
          <a:xfrm>
            <a:off x="14372985" y="6975433"/>
            <a:ext cx="507082" cy="515722"/>
            <a:chOff x="0" y="0"/>
            <a:chExt cx="549360" cy="558720"/>
          </a:xfrm>
        </p:grpSpPr>
        <p:sp>
          <p:nvSpPr>
            <p:cNvPr id="12" name="Freeform 12"/>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13" name="Freeform 13"/>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14" name="Group 14"/>
          <p:cNvGrpSpPr/>
          <p:nvPr/>
        </p:nvGrpSpPr>
        <p:grpSpPr>
          <a:xfrm>
            <a:off x="14513878" y="7124966"/>
            <a:ext cx="219315" cy="216656"/>
            <a:chOff x="0" y="0"/>
            <a:chExt cx="237600" cy="234720"/>
          </a:xfrm>
        </p:grpSpPr>
        <p:sp>
          <p:nvSpPr>
            <p:cNvPr id="15" name="Freeform 15"/>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grpSp>
        <p:nvGrpSpPr>
          <p:cNvPr id="16" name="Group 16"/>
          <p:cNvGrpSpPr/>
          <p:nvPr/>
        </p:nvGrpSpPr>
        <p:grpSpPr>
          <a:xfrm>
            <a:off x="6562723" y="7039898"/>
            <a:ext cx="2224383" cy="2218402"/>
            <a:chOff x="0" y="0"/>
            <a:chExt cx="2409840" cy="2403360"/>
          </a:xfrm>
        </p:grpSpPr>
        <p:sp>
          <p:nvSpPr>
            <p:cNvPr id="17" name="Freeform 17"/>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US"/>
            </a:p>
          </p:txBody>
        </p:sp>
      </p:grpSp>
      <p:grpSp>
        <p:nvGrpSpPr>
          <p:cNvPr id="18" name="Group 18"/>
          <p:cNvGrpSpPr/>
          <p:nvPr/>
        </p:nvGrpSpPr>
        <p:grpSpPr>
          <a:xfrm>
            <a:off x="8942620" y="6975433"/>
            <a:ext cx="507082" cy="515722"/>
            <a:chOff x="0" y="0"/>
            <a:chExt cx="549360" cy="558720"/>
          </a:xfrm>
        </p:grpSpPr>
        <p:sp>
          <p:nvSpPr>
            <p:cNvPr id="19" name="Freeform 19"/>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20" name="Freeform 20"/>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21" name="Group 21"/>
          <p:cNvGrpSpPr/>
          <p:nvPr/>
        </p:nvGrpSpPr>
        <p:grpSpPr>
          <a:xfrm>
            <a:off x="9088830" y="7124966"/>
            <a:ext cx="219979" cy="216656"/>
            <a:chOff x="0" y="0"/>
            <a:chExt cx="238320" cy="234720"/>
          </a:xfrm>
        </p:grpSpPr>
        <p:sp>
          <p:nvSpPr>
            <p:cNvPr id="22" name="Freeform 22"/>
            <p:cNvSpPr/>
            <p:nvPr/>
          </p:nvSpPr>
          <p:spPr>
            <a:xfrm>
              <a:off x="0" y="0"/>
              <a:ext cx="238252" cy="234696"/>
            </a:xfrm>
            <a:custGeom>
              <a:avLst/>
              <a:gdLst/>
              <a:ahLst/>
              <a:cxnLst/>
              <a:rect l="l" t="t" r="r" b="b"/>
              <a:pathLst>
                <a:path w="238252" h="234696">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txBody>
            <a:bodyPr/>
            <a:lstStyle/>
            <a:p>
              <a:endParaRPr lang="en-US"/>
            </a:p>
          </p:txBody>
        </p:sp>
      </p:grpSp>
      <p:grpSp>
        <p:nvGrpSpPr>
          <p:cNvPr id="23" name="Group 23"/>
          <p:cNvGrpSpPr/>
          <p:nvPr/>
        </p:nvGrpSpPr>
        <p:grpSpPr>
          <a:xfrm>
            <a:off x="6562723" y="2145857"/>
            <a:ext cx="2224383" cy="2218402"/>
            <a:chOff x="0" y="0"/>
            <a:chExt cx="2409840" cy="2403360"/>
          </a:xfrm>
        </p:grpSpPr>
        <p:sp>
          <p:nvSpPr>
            <p:cNvPr id="24" name="Freeform 24"/>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txBody>
            <a:bodyPr/>
            <a:lstStyle/>
            <a:p>
              <a:endParaRPr lang="en-US"/>
            </a:p>
          </p:txBody>
        </p:sp>
      </p:grpSp>
      <p:grpSp>
        <p:nvGrpSpPr>
          <p:cNvPr id="25" name="Group 25"/>
          <p:cNvGrpSpPr/>
          <p:nvPr/>
        </p:nvGrpSpPr>
        <p:grpSpPr>
          <a:xfrm>
            <a:off x="8942620" y="3913002"/>
            <a:ext cx="507082" cy="515722"/>
            <a:chOff x="0" y="0"/>
            <a:chExt cx="549360" cy="558720"/>
          </a:xfrm>
        </p:grpSpPr>
        <p:sp>
          <p:nvSpPr>
            <p:cNvPr id="26" name="Freeform 26"/>
            <p:cNvSpPr/>
            <p:nvPr/>
          </p:nvSpPr>
          <p:spPr>
            <a:xfrm>
              <a:off x="38100" y="38100"/>
              <a:ext cx="473075" cy="482473"/>
            </a:xfrm>
            <a:custGeom>
              <a:avLst/>
              <a:gdLst/>
              <a:ahLst/>
              <a:cxnLst/>
              <a:rect l="l" t="t" r="r" b="b"/>
              <a:pathLst>
                <a:path w="473075" h="482473">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txBody>
            <a:bodyPr/>
            <a:lstStyle/>
            <a:p>
              <a:endParaRPr lang="en-US"/>
            </a:p>
          </p:txBody>
        </p:sp>
        <p:sp>
          <p:nvSpPr>
            <p:cNvPr id="27" name="Freeform 27"/>
            <p:cNvSpPr/>
            <p:nvPr/>
          </p:nvSpPr>
          <p:spPr>
            <a:xfrm>
              <a:off x="0" y="0"/>
              <a:ext cx="549402" cy="558800"/>
            </a:xfrm>
            <a:custGeom>
              <a:avLst/>
              <a:gdLst/>
              <a:ahLst/>
              <a:cxnLst/>
              <a:rect l="l" t="t" r="r" b="b"/>
              <a:pathLst>
                <a:path w="549402" h="558800">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txBody>
            <a:bodyPr/>
            <a:lstStyle/>
            <a:p>
              <a:endParaRPr lang="en-US"/>
            </a:p>
          </p:txBody>
        </p:sp>
      </p:grpSp>
      <p:grpSp>
        <p:nvGrpSpPr>
          <p:cNvPr id="28" name="Group 28"/>
          <p:cNvGrpSpPr/>
          <p:nvPr/>
        </p:nvGrpSpPr>
        <p:grpSpPr>
          <a:xfrm>
            <a:off x="14516869" y="4062535"/>
            <a:ext cx="219315" cy="216656"/>
            <a:chOff x="0" y="0"/>
            <a:chExt cx="237600" cy="234720"/>
          </a:xfrm>
        </p:grpSpPr>
        <p:sp>
          <p:nvSpPr>
            <p:cNvPr id="29" name="Freeform 29"/>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grpSp>
        <p:nvGrpSpPr>
          <p:cNvPr id="30" name="Group 30"/>
          <p:cNvGrpSpPr/>
          <p:nvPr/>
        </p:nvGrpSpPr>
        <p:grpSpPr>
          <a:xfrm>
            <a:off x="9089494" y="4062535"/>
            <a:ext cx="219315" cy="216656"/>
            <a:chOff x="0" y="0"/>
            <a:chExt cx="237600" cy="234720"/>
          </a:xfrm>
        </p:grpSpPr>
        <p:sp>
          <p:nvSpPr>
            <p:cNvPr id="31" name="Freeform 31"/>
            <p:cNvSpPr/>
            <p:nvPr/>
          </p:nvSpPr>
          <p:spPr>
            <a:xfrm>
              <a:off x="0" y="0"/>
              <a:ext cx="237490" cy="234696"/>
            </a:xfrm>
            <a:custGeom>
              <a:avLst/>
              <a:gdLst/>
              <a:ahLst/>
              <a:cxnLst/>
              <a:rect l="l" t="t" r="r" b="b"/>
              <a:pathLst>
                <a:path w="237490" h="234696">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txBody>
            <a:bodyPr/>
            <a:lstStyle/>
            <a:p>
              <a:endParaRPr lang="en-US"/>
            </a:p>
          </p:txBody>
        </p:sp>
      </p:grpSp>
      <p:sp>
        <p:nvSpPr>
          <p:cNvPr id="32" name="Freeform 32"/>
          <p:cNvSpPr/>
          <p:nvPr/>
        </p:nvSpPr>
        <p:spPr>
          <a:xfrm>
            <a:off x="15398008" y="7491155"/>
            <a:ext cx="1489037" cy="1302230"/>
          </a:xfrm>
          <a:custGeom>
            <a:avLst/>
            <a:gdLst/>
            <a:ahLst/>
            <a:cxnLst/>
            <a:rect l="l" t="t" r="r" b="b"/>
            <a:pathLst>
              <a:path w="1489037" h="1302230">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6987774" y="2605605"/>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a:off x="6927575" y="7587964"/>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6" name="Group 36"/>
          <p:cNvGrpSpPr/>
          <p:nvPr/>
        </p:nvGrpSpPr>
        <p:grpSpPr>
          <a:xfrm>
            <a:off x="9655291" y="3446026"/>
            <a:ext cx="4512106" cy="451210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txBody>
            <a:bodyPr/>
            <a:lstStyle/>
            <a:p>
              <a:endParaRPr lang="en-US"/>
            </a:p>
          </p:txBody>
        </p:sp>
        <p:sp>
          <p:nvSpPr>
            <p:cNvPr id="38" name="TextBox 3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9" name="TextBox 39"/>
          <p:cNvSpPr txBox="1"/>
          <p:nvPr/>
        </p:nvSpPr>
        <p:spPr>
          <a:xfrm>
            <a:off x="1482178" y="1449530"/>
            <a:ext cx="5150121"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Objectives </a:t>
            </a:r>
          </a:p>
        </p:txBody>
      </p:sp>
      <p:sp>
        <p:nvSpPr>
          <p:cNvPr id="40" name="TextBox 40"/>
          <p:cNvSpPr txBox="1"/>
          <p:nvPr/>
        </p:nvSpPr>
        <p:spPr>
          <a:xfrm>
            <a:off x="10426816" y="4730506"/>
            <a:ext cx="2969056" cy="1828845"/>
          </a:xfrm>
          <a:prstGeom prst="rect">
            <a:avLst/>
          </a:prstGeom>
        </p:spPr>
        <p:txBody>
          <a:bodyPr lIns="0" tIns="0" rIns="0" bIns="0" rtlCol="0" anchor="t">
            <a:spAutoFit/>
          </a:bodyPr>
          <a:lstStyle/>
          <a:p>
            <a:pPr algn="ctr">
              <a:lnSpc>
                <a:spcPts val="7347"/>
              </a:lnSpc>
            </a:pPr>
            <a:r>
              <a:rPr lang="en-US" sz="5248" spc="262" dirty="0">
                <a:solidFill>
                  <a:srgbClr val="1C5739"/>
                </a:solidFill>
                <a:latin typeface="Paalalabas Wide"/>
              </a:rPr>
              <a:t>GAIA’S TOUCH</a:t>
            </a:r>
          </a:p>
        </p:txBody>
      </p:sp>
      <p:sp>
        <p:nvSpPr>
          <p:cNvPr id="41" name="TextBox 41"/>
          <p:cNvSpPr txBox="1"/>
          <p:nvPr/>
        </p:nvSpPr>
        <p:spPr>
          <a:xfrm>
            <a:off x="1482178" y="3645530"/>
            <a:ext cx="4482343" cy="764609"/>
          </a:xfrm>
          <a:prstGeom prst="rect">
            <a:avLst/>
          </a:prstGeom>
        </p:spPr>
        <p:txBody>
          <a:bodyPr lIns="0" tIns="0" rIns="0" bIns="0" rtlCol="0" anchor="t">
            <a:spAutoFit/>
          </a:bodyPr>
          <a:lstStyle/>
          <a:p>
            <a:pPr marL="0" lvl="0" indent="0">
              <a:lnSpc>
                <a:spcPts val="2055"/>
              </a:lnSpc>
              <a:spcBef>
                <a:spcPct val="0"/>
              </a:spcBef>
            </a:pPr>
            <a:r>
              <a:rPr lang="en-US" sz="1489" spc="145" dirty="0">
                <a:solidFill>
                  <a:srgbClr val="231F20"/>
                </a:solidFill>
                <a:latin typeface="Open Sauce"/>
              </a:rPr>
              <a:t>To make it easier for a person to find a good and trustworthy NGO functioning locally.</a:t>
            </a:r>
          </a:p>
        </p:txBody>
      </p:sp>
      <p:sp>
        <p:nvSpPr>
          <p:cNvPr id="42" name="TextBox 42"/>
          <p:cNvSpPr txBox="1"/>
          <p:nvPr/>
        </p:nvSpPr>
        <p:spPr>
          <a:xfrm>
            <a:off x="1482178" y="3252411"/>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dirty="0">
                <a:solidFill>
                  <a:srgbClr val="397D5A"/>
                </a:solidFill>
                <a:latin typeface="Open Sauce Bold"/>
              </a:rPr>
              <a:t>Objective 01</a:t>
            </a:r>
          </a:p>
        </p:txBody>
      </p:sp>
      <p:sp>
        <p:nvSpPr>
          <p:cNvPr id="43" name="TextBox 43"/>
          <p:cNvSpPr txBox="1"/>
          <p:nvPr/>
        </p:nvSpPr>
        <p:spPr>
          <a:xfrm>
            <a:off x="1482178" y="5176641"/>
            <a:ext cx="4482343" cy="764609"/>
          </a:xfrm>
          <a:prstGeom prst="rect">
            <a:avLst/>
          </a:prstGeom>
        </p:spPr>
        <p:txBody>
          <a:bodyPr lIns="0" tIns="0" rIns="0" bIns="0" rtlCol="0" anchor="t">
            <a:spAutoFit/>
          </a:bodyPr>
          <a:lstStyle/>
          <a:p>
            <a:pPr marL="0" lvl="0" indent="0">
              <a:lnSpc>
                <a:spcPts val="2055"/>
              </a:lnSpc>
              <a:spcBef>
                <a:spcPct val="0"/>
              </a:spcBef>
            </a:pPr>
            <a:r>
              <a:rPr lang="en-US" sz="1489" spc="145" dirty="0">
                <a:solidFill>
                  <a:srgbClr val="231F20"/>
                </a:solidFill>
                <a:latin typeface="Open Sauce"/>
              </a:rPr>
              <a:t>Make it easier for NGOs to gather resources and volunteers for their drives and events</a:t>
            </a:r>
          </a:p>
        </p:txBody>
      </p:sp>
      <p:sp>
        <p:nvSpPr>
          <p:cNvPr id="44" name="TextBox 44"/>
          <p:cNvSpPr txBox="1"/>
          <p:nvPr/>
        </p:nvSpPr>
        <p:spPr>
          <a:xfrm>
            <a:off x="1482178" y="4783522"/>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Objective 02</a:t>
            </a:r>
          </a:p>
        </p:txBody>
      </p:sp>
      <p:sp>
        <p:nvSpPr>
          <p:cNvPr id="45" name="TextBox 45"/>
          <p:cNvSpPr txBox="1"/>
          <p:nvPr/>
        </p:nvSpPr>
        <p:spPr>
          <a:xfrm>
            <a:off x="1482178" y="6706819"/>
            <a:ext cx="4482343" cy="764609"/>
          </a:xfrm>
          <a:prstGeom prst="rect">
            <a:avLst/>
          </a:prstGeom>
        </p:spPr>
        <p:txBody>
          <a:bodyPr lIns="0" tIns="0" rIns="0" bIns="0" rtlCol="0" anchor="t">
            <a:spAutoFit/>
          </a:bodyPr>
          <a:lstStyle/>
          <a:p>
            <a:pPr marL="0" lvl="0" indent="0">
              <a:lnSpc>
                <a:spcPts val="2055"/>
              </a:lnSpc>
              <a:spcBef>
                <a:spcPct val="0"/>
              </a:spcBef>
            </a:pPr>
            <a:r>
              <a:rPr lang="en-US" sz="1489" spc="145">
                <a:solidFill>
                  <a:srgbClr val="231F20"/>
                </a:solidFill>
                <a:latin typeface="Open Sauce"/>
              </a:rPr>
              <a:t>Make the act of helping people in need and social service feel rewarding to people.</a:t>
            </a:r>
          </a:p>
        </p:txBody>
      </p:sp>
      <p:sp>
        <p:nvSpPr>
          <p:cNvPr id="46" name="TextBox 46"/>
          <p:cNvSpPr txBox="1"/>
          <p:nvPr/>
        </p:nvSpPr>
        <p:spPr>
          <a:xfrm>
            <a:off x="1482178" y="6313701"/>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Objective 03</a:t>
            </a:r>
          </a:p>
        </p:txBody>
      </p:sp>
      <p:sp>
        <p:nvSpPr>
          <p:cNvPr id="47" name="TextBox 47"/>
          <p:cNvSpPr txBox="1"/>
          <p:nvPr/>
        </p:nvSpPr>
        <p:spPr>
          <a:xfrm>
            <a:off x="1482178" y="8236998"/>
            <a:ext cx="4482343" cy="764609"/>
          </a:xfrm>
          <a:prstGeom prst="rect">
            <a:avLst/>
          </a:prstGeom>
        </p:spPr>
        <p:txBody>
          <a:bodyPr lIns="0" tIns="0" rIns="0" bIns="0" rtlCol="0" anchor="t">
            <a:spAutoFit/>
          </a:bodyPr>
          <a:lstStyle/>
          <a:p>
            <a:pPr marL="0" lvl="0" indent="0">
              <a:lnSpc>
                <a:spcPts val="2055"/>
              </a:lnSpc>
              <a:spcBef>
                <a:spcPct val="0"/>
              </a:spcBef>
            </a:pPr>
            <a:r>
              <a:rPr lang="en-US" sz="1489" spc="145">
                <a:solidFill>
                  <a:srgbClr val="231F20"/>
                </a:solidFill>
                <a:latin typeface="Open Sauce"/>
              </a:rPr>
              <a:t>Create a trustworthy platform that makes it even easier to donate money to the NGOs</a:t>
            </a:r>
          </a:p>
        </p:txBody>
      </p:sp>
      <p:sp>
        <p:nvSpPr>
          <p:cNvPr id="48" name="TextBox 48"/>
          <p:cNvSpPr txBox="1"/>
          <p:nvPr/>
        </p:nvSpPr>
        <p:spPr>
          <a:xfrm>
            <a:off x="1482178" y="7843879"/>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Objective 04</a:t>
            </a:r>
          </a:p>
        </p:txBody>
      </p:sp>
      <p:sp>
        <p:nvSpPr>
          <p:cNvPr id="49" name="Freeform 49"/>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0" name="Freeform 50"/>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771</Words>
  <Application>Microsoft Office PowerPoint</Application>
  <PresentationFormat>Custom</PresentationFormat>
  <Paragraphs>95</Paragraphs>
  <Slides>16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Tw Cen MT</vt:lpstr>
      <vt:lpstr>Open Sauce</vt:lpstr>
      <vt:lpstr>Paalalabas Wide</vt:lpstr>
      <vt:lpstr>Calibri</vt:lpstr>
      <vt:lpstr>Open Sauce Bold</vt:lpstr>
      <vt:lpstr>Arial</vt:lpstr>
      <vt:lpstr>Centaur</vt:lpstr>
      <vt:lpstr>Rockwell</vt:lpstr>
      <vt:lpstr>Eras Bold ITC</vt:lpstr>
      <vt:lpstr>Montserrat Light</vt:lpstr>
      <vt:lpstr>Codec Pro ExtraBold</vt:lpstr>
      <vt:lpstr>Open Sauce Italics</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cp:lastModifiedBy>Aryan Gupta</cp:lastModifiedBy>
  <cp:revision>14</cp:revision>
  <dcterms:created xsi:type="dcterms:W3CDTF">2006-08-16T00:00:00Z</dcterms:created>
  <dcterms:modified xsi:type="dcterms:W3CDTF">2024-02-06T19:23:47Z</dcterms:modified>
  <dc:identifier>DAFvG9eBZGs</dc:identifier>
</cp:coreProperties>
</file>